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guaClara/HRS-Flow-Recycle/blob/master/HRS%20Plate%20Settlers%20Report%20One.m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uaclara.github.io/Textbook/Sedimentation/Sed_Theory_and_Future_Work.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46a079b2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00">
                <a:solidFill>
                  <a:srgbClr val="24292E"/>
                </a:solidFill>
                <a:highlight>
                  <a:srgbClr val="E6FFED"/>
                </a:highlight>
                <a:latin typeface="Verdana"/>
                <a:ea typeface="Verdana"/>
                <a:cs typeface="Verdana"/>
                <a:sym typeface="Verdana"/>
              </a:rPr>
              <a:t>We are the plate-settlers half of the high rate sedimentation subteam. Several past subteams have looked into the process of sedimentation and the properties of floc blankets.</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rPr lang="en-US" sz="900">
                <a:solidFill>
                  <a:srgbClr val="24292E"/>
                </a:solidFill>
                <a:highlight>
                  <a:srgbClr val="E6FFED"/>
                </a:highlight>
                <a:latin typeface="Verdana"/>
                <a:ea typeface="Verdana"/>
                <a:cs typeface="Verdana"/>
                <a:sym typeface="Verdana"/>
              </a:rPr>
              <a:t>ABSTRACT:</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t/>
            </a:r>
            <a:endParaRPr sz="900">
              <a:solidFill>
                <a:srgbClr val="24292E"/>
              </a:solidFill>
              <a:highlight>
                <a:srgbClr val="E6FFED"/>
              </a:highlight>
              <a:latin typeface="Verdana"/>
              <a:ea typeface="Verdana"/>
              <a:cs typeface="Verdana"/>
              <a:sym typeface="Verdana"/>
            </a:endParaRPr>
          </a:p>
          <a:p>
            <a:pPr indent="0" lvl="0" marL="0" rtl="0" algn="l">
              <a:spcBef>
                <a:spcPts val="0"/>
              </a:spcBef>
              <a:spcAft>
                <a:spcPts val="0"/>
              </a:spcAft>
              <a:buNone/>
            </a:pPr>
            <a:r>
              <a:rPr lang="en-US" sz="1200">
                <a:solidFill>
                  <a:srgbClr val="24292E"/>
                </a:solidFill>
                <a:highlight>
                  <a:srgbClr val="FFFFFF"/>
                </a:highlight>
              </a:rPr>
              <a:t>Previous High Rate Sedimentation (HRS) teams have observed that the floc blanket is denser at the top versus the bottom of the recirculator at higher upflow velocities. This inconsistency in the floc blanket led former subteams to take multiple calculated approaches in attempts to improve floc blanket longevity and increase overall reactor performance. The Spring 2019 team has worked to replace old tubing and clean the laboratory sedimentation tank. The team is also in the process of designing and incorporating plate settlers within the sedimentation tank to determine whether doing so will improve floc blanket longevity. In the future, the team will explore the effects of varied plate orientation at various upflow velocities.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u="sng">
                <a:solidFill>
                  <a:schemeClr val="hlink"/>
                </a:solidFill>
                <a:hlinkClick r:id="rId2"/>
              </a:rPr>
              <a:t>https://github.com/AguaClara/HRS-Flow-Recycle/blob/master/HRS%20Plate%20Settlers%20Report%20One.md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82" name="Google Shape;82;g346a079b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And with that, does anyone have any questions or comments?</a:t>
            </a:r>
            <a:endParaRPr/>
          </a:p>
        </p:txBody>
      </p:sp>
      <p:sp>
        <p:nvSpPr>
          <p:cNvPr id="190" name="Google Shape;190;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From this point on, add any slides with figures that will help support your thesis. You might pull these figures from your Final Report. </a:t>
            </a:r>
            <a:endParaRPr/>
          </a:p>
        </p:txBody>
      </p:sp>
      <p:sp>
        <p:nvSpPr>
          <p:cNvPr id="201" name="Google Shape;2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52f687920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52f68792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Figure 8: The overall location and proximity of experimental lab bench set up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52f68792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52f687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video shown is a sped up film of the floc blanket formation over a 1 hour period of time. The water is moving up the sedimentation tank. The floc blanket can be seen forming near the intersection of the floc weir and the recirculator. Excess flocs are drained through the floc weir. As was mentioned in the previous slide, the objective of Experiment 1 was to determine whether or not the decay of the floc blanket could be decreased by increasing the coagulant dose (in order to compensate for the floc accumulation on the tubing walls).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54000cd3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54000cd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expression states that the collision potential is proportional to the concentration of the floc blanket, the residence time of flocs in the floc blanket, and the hindered sedimentation velocity of those flocs. The full expression is derived from this original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expression for Cfb was derived from a mass balance on the floc blanket. The hydraulic residence time was derived to be the height of the floc blanket divided by the velocity of the floc blanket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https://aguaclara.github.io/Textbook/Sedimentation/Sed_Theory_and_Future_Work.html</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111d7c42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Leena</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rPr>
              <a:t>Figure 1:</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latin typeface="Cambria"/>
                <a:ea typeface="Cambria"/>
                <a:cs typeface="Cambria"/>
                <a:sym typeface="Cambria"/>
              </a:rPr>
              <a:t>Pictured here is the sedimentation setup in an actual AguaClara plant compared to our sed tank setup in lab.  The AguaClara sedimentation tank has three main sections. The water flows through the manifold diffusers and up through the floc blanket, which is a </a:t>
            </a:r>
            <a:r>
              <a:rPr lang="en-US" sz="1100">
                <a:solidFill>
                  <a:schemeClr val="dk1"/>
                </a:solidFill>
                <a:highlight>
                  <a:schemeClr val="lt1"/>
                </a:highlight>
                <a:latin typeface="Cambria"/>
                <a:ea typeface="Cambria"/>
                <a:cs typeface="Cambria"/>
                <a:sym typeface="Cambria"/>
              </a:rPr>
              <a:t>concentrated, stabilized, suspended bed of flocculated particles with a relatively clear effluent layer above. </a:t>
            </a:r>
            <a:endParaRPr sz="1100">
              <a:solidFill>
                <a:schemeClr val="dk1"/>
              </a:solidFill>
              <a:highlight>
                <a:schemeClr val="lt1"/>
              </a:highlight>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highlight>
                <a:schemeClr val="lt1"/>
              </a:highlight>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chemeClr val="lt1"/>
                </a:highlight>
                <a:latin typeface="Cambria"/>
                <a:ea typeface="Cambria"/>
                <a:cs typeface="Cambria"/>
                <a:sym typeface="Cambria"/>
              </a:rPr>
              <a:t>In order to maintain equilibrium as more particles enter through the manifold, flocs at the top of the blanket overflow into the floc hopper or floc weir. The smallest particles which make it past the floc blanket and floc hopper then enter the plate settlers. Plate settlers catch the smallest particles by increasing the horizontal space where particles can settle out. Plate settler length and width determines capture velocity, the lowest velocity at which plates can catch particles. </a:t>
            </a:r>
            <a:endParaRPr sz="1100">
              <a:solidFill>
                <a:schemeClr val="dk1"/>
              </a:solidFill>
              <a:highlight>
                <a:schemeClr val="lt1"/>
              </a:highlight>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highlight>
                <a:schemeClr val="lt1"/>
              </a:highlight>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chemeClr val="lt1"/>
                </a:highlight>
                <a:latin typeface="Cambria"/>
                <a:ea typeface="Cambria"/>
                <a:cs typeface="Cambria"/>
                <a:sym typeface="Cambria"/>
              </a:rPr>
              <a:t>In our model, this process is represented by the vertical PVC pipe. The floc weir is welded onto the recirculator, and the tube settler is connected to the recirculator by several compression fittings. </a:t>
            </a:r>
            <a:endParaRPr sz="1000"/>
          </a:p>
        </p:txBody>
      </p:sp>
      <p:sp>
        <p:nvSpPr>
          <p:cNvPr id="92" name="Google Shape;92;g1111d7c4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Once again, this photo on the right is an image of the plate settlers at a full AguaClara plant in Las Vegas, Honduras.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As you can see from the previous slide as well, sedimentation tanks are large, and therefore the process is slow. The HRS team’s goal has been to increase flow rate, decrease tank size, and lower effective cost for a few years. Thus, our team aims to design a tank that will maintain high upflow velocity while yielding an effluent of no more than 0.3 NTU. This higher upflow velocity will allow for greater water processing, as well as a shorter time period to process the water, which will in turn contribute to lower operating costs.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HRS Plate Settlers hopes to approach this goal by incorporating plate settlers, composed of PVC plates, in the sedimentation tank that was constructed and studied by previous graduate students Matt Hurst and Casey Garland. Our hopes are that incorporating these plate settlers will allow a greater surface area upon which flocs may settle on.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A video of floc blanket formation can be found in the appendix slides. </a:t>
            </a:r>
            <a:endParaRPr sz="1000"/>
          </a:p>
        </p:txBody>
      </p:sp>
      <p:sp>
        <p:nvSpPr>
          <p:cNvPr id="101" name="Google Shape;10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2a66cd891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Much of the Plate Settlers’ team’s work thus far has been to understand the system with which we are working. Matt Hurst, a former graduate student who worked on AguaClara technologies, showed in 2016 that alum dosage could affect the creation of floc blankets in addition to pace of upflow velocity. Thus, Plate Settlers is keeping in mind the possibility of eventually considering velocity and dose together. Hurst suggested a range of 1.0 to 7.5 mg/L of alum-- these values will be taken into account in our predictive model of the plate settlers.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Casey Garland, another graduate student, closely studied characteristics of the flocs and the floc blanket in this sedimentation setup and the relationship between velocity gradient and resident time. Garland saw that increasing velocity gradients may decrease time required for flocculation.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The Summer 2018 HRS team saw that at higher upflow velocities, the floc blanket was far denser at the top of the recirculator versus at the bottom in the laboratory setup. Thus, the Fall 2018 HRS team was encouraged to build a recycle line from the top to the bottom of the recirculator to improve floc blanket longevity. However, this showed to be ineffective, as installation of a recycle line resulted in decreased reactor performance and effluent turbidity resulted in a consistent ~30 NTU increase versus the baseline trial throughout tests. Water also tended to flow up both the recirculator and the recycle line rather than down the recycle line. </a:t>
            </a:r>
            <a:endParaRPr sz="1000"/>
          </a:p>
        </p:txBody>
      </p:sp>
      <p:sp>
        <p:nvSpPr>
          <p:cNvPr id="112" name="Google Shape;112;g52a66cd89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2a66cd891_0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24" name="Google Shape;124;g52a66cd89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4c71cf05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4c71cf0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mentioned before, this is the sedimentation tank that we are working with in the lab. It is basically a scaled down model of the sedimentation tanks found in the AguaClara plants.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jet reverser: it’s a small tube located at the right, that’s where the water first enters the tank, it’s placement is very important because it helps get rid of the flocs that are settled at the bottom of the tank and it puts them in suspension again. </a:t>
            </a:r>
            <a:endParaRPr/>
          </a:p>
          <a:p>
            <a:pPr indent="-317500" lvl="0" marL="457200" rtl="0" algn="l">
              <a:spcBef>
                <a:spcPts val="0"/>
              </a:spcBef>
              <a:spcAft>
                <a:spcPts val="0"/>
              </a:spcAft>
              <a:buSzPts val="1400"/>
              <a:buChar char="-"/>
            </a:pPr>
            <a:r>
              <a:rPr lang="en-US"/>
              <a:t>The plate settlers: or in this case, tube settlers, are a series of tubes that are connected to a pump. That’s where the clean water would be coming out from. They are really useful because they help create the floc blanket. The way they work is, when the water is flowing through them, if that water contains any flocs, these flocs will settle in the tube and slowly slide back into the tank. </a:t>
            </a:r>
            <a:endParaRPr/>
          </a:p>
          <a:p>
            <a:pPr indent="-317500" lvl="0" marL="457200" rtl="0" algn="l">
              <a:spcBef>
                <a:spcPts val="0"/>
              </a:spcBef>
              <a:spcAft>
                <a:spcPts val="0"/>
              </a:spcAft>
              <a:buSzPts val="1400"/>
              <a:buChar char="-"/>
            </a:pPr>
            <a:r>
              <a:rPr lang="en-US"/>
              <a:t>The flocculator: water flows through it before going into the tank, simulates what a real flocculator would do in the tanks.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Behind the tank we can see how everything connects to the pumps and the computer.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4c71cf05d_0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333333"/>
                </a:solidFill>
              </a:rPr>
              <a:t>A common parameter used to describe sedimentation is the capture velocity. Capture velocity is the velocity of the floc that is only barely settled-out, or "captured", during the sedimentation process. To gain a more profound understanding of this crucial parameter, we will walk through the derivation of the capture velocity equation.</a:t>
            </a:r>
            <a:endParaRPr sz="1050">
              <a:solidFill>
                <a:srgbClr val="333333"/>
              </a:solidFill>
            </a:endParaRPr>
          </a:p>
          <a:p>
            <a:pPr indent="0" lvl="0" marL="0" rtl="0" algn="l">
              <a:lnSpc>
                <a:spcPct val="115000"/>
              </a:lnSpc>
              <a:spcBef>
                <a:spcPts val="800"/>
              </a:spcBef>
              <a:spcAft>
                <a:spcPts val="0"/>
              </a:spcAft>
              <a:buNone/>
            </a:pPr>
            <a:r>
              <a:rPr lang="en-US" sz="1050">
                <a:solidFill>
                  <a:srgbClr val="333333"/>
                </a:solidFill>
              </a:rPr>
              <a:t>The figure below illustrates the longest path that a floc is able to travel in a sedimentation tube and still be captured.</a:t>
            </a:r>
            <a:endParaRPr sz="1050">
              <a:solidFill>
                <a:srgbClr val="333333"/>
              </a:solidFill>
            </a:endParaRPr>
          </a:p>
          <a:p>
            <a:pPr indent="0" lvl="0" marL="0" rtl="0" algn="l">
              <a:lnSpc>
                <a:spcPct val="115000"/>
              </a:lnSpc>
              <a:spcBef>
                <a:spcPts val="800"/>
              </a:spcBef>
              <a:spcAft>
                <a:spcPts val="0"/>
              </a:spcAft>
              <a:buNone/>
            </a:pPr>
            <a:r>
              <a:t/>
            </a:r>
            <a:endParaRPr sz="1050">
              <a:solidFill>
                <a:srgbClr val="333333"/>
              </a:solidFill>
            </a:endParaRPr>
          </a:p>
          <a:p>
            <a:pPr indent="0" lvl="0" marL="0" rtl="0" algn="l">
              <a:lnSpc>
                <a:spcPct val="115000"/>
              </a:lnSpc>
              <a:spcBef>
                <a:spcPts val="800"/>
              </a:spcBef>
              <a:spcAft>
                <a:spcPts val="0"/>
              </a:spcAft>
              <a:buNone/>
            </a:pPr>
            <a:r>
              <a:rPr lang="en-US" sz="1050">
                <a:solidFill>
                  <a:srgbClr val="333333"/>
                </a:solidFill>
              </a:rPr>
              <a:t>Solving for the capture velocity by equating the first and third expressions, we find that:</a:t>
            </a:r>
            <a:endParaRPr sz="1050">
              <a:solidFill>
                <a:srgbClr val="333333"/>
              </a:solidFill>
            </a:endParaRPr>
          </a:p>
          <a:p>
            <a:pPr indent="0" lvl="0" marL="0" rtl="0" algn="l">
              <a:lnSpc>
                <a:spcPct val="115000"/>
              </a:lnSpc>
              <a:spcBef>
                <a:spcPts val="0"/>
              </a:spcBef>
              <a:spcAft>
                <a:spcPts val="0"/>
              </a:spcAft>
              <a:buNone/>
            </a:pPr>
            <a:r>
              <a:t/>
            </a:r>
            <a:endParaRPr sz="1050">
              <a:solidFill>
                <a:srgbClr val="333333"/>
              </a:solidFill>
            </a:endParaRPr>
          </a:p>
          <a:p>
            <a:pPr indent="0" lvl="0" marL="0" rtl="0" algn="l">
              <a:lnSpc>
                <a:spcPct val="115000"/>
              </a:lnSpc>
              <a:spcBef>
                <a:spcPts val="800"/>
              </a:spcBef>
              <a:spcAft>
                <a:spcPts val="0"/>
              </a:spcAft>
              <a:buNone/>
            </a:pPr>
            <a:r>
              <a:t/>
            </a:r>
            <a:endParaRPr sz="1050">
              <a:solidFill>
                <a:srgbClr val="333333"/>
              </a:solidFill>
            </a:endParaRPr>
          </a:p>
          <a:p>
            <a:pPr indent="0" lvl="0" marL="0" rtl="0" algn="l">
              <a:lnSpc>
                <a:spcPct val="115000"/>
              </a:lnSpc>
              <a:spcBef>
                <a:spcPts val="800"/>
              </a:spcBef>
              <a:spcAft>
                <a:spcPts val="0"/>
              </a:spcAft>
              <a:buClr>
                <a:srgbClr val="000000"/>
              </a:buClr>
              <a:buSzPts val="1100"/>
              <a:buFont typeface="Arial"/>
              <a:buNone/>
            </a:pPr>
            <a:r>
              <a:rPr lang="en-US" sz="1050">
                <a:solidFill>
                  <a:srgbClr val="333333"/>
                </a:solidFill>
              </a:rPr>
              <a:t>Where L is the length of the tube, d is the inner diameter of the tube, Vup is the vertical velocity through one tube, and  is equal to sixty degrees.</a:t>
            </a:r>
            <a:endParaRPr sz="1050">
              <a:solidFill>
                <a:srgbClr val="333333"/>
              </a:solidFill>
            </a:endParaRPr>
          </a:p>
          <a:p>
            <a:pPr indent="0" lvl="0" marL="0" rtl="0" algn="l">
              <a:lnSpc>
                <a:spcPct val="115000"/>
              </a:lnSpc>
              <a:spcBef>
                <a:spcPts val="800"/>
              </a:spcBef>
              <a:spcAft>
                <a:spcPts val="0"/>
              </a:spcAft>
              <a:buClr>
                <a:srgbClr val="000000"/>
              </a:buClr>
              <a:buSzPts val="1100"/>
              <a:buFont typeface="Arial"/>
              <a:buNone/>
            </a:pPr>
            <a:r>
              <a:rPr lang="en-US" sz="1050">
                <a:solidFill>
                  <a:srgbClr val="333333"/>
                </a:solidFill>
              </a:rPr>
              <a:t>From the capture velocity equation just derived, it is evident that capture velocity is dependent on the diameter, length, and angle of the tube settlers, as well as the flow rate through the settlers.</a:t>
            </a:r>
            <a:endParaRPr sz="1050">
              <a:solidFill>
                <a:srgbClr val="333333"/>
              </a:solidFill>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333333"/>
              </a:solidFill>
            </a:endParaRPr>
          </a:p>
          <a:p>
            <a:pPr indent="0" lvl="0" marL="0" rtl="0" algn="l">
              <a:spcBef>
                <a:spcPts val="0"/>
              </a:spcBef>
              <a:spcAft>
                <a:spcPts val="0"/>
              </a:spcAft>
              <a:buNone/>
            </a:pPr>
            <a:r>
              <a:t/>
            </a:r>
            <a:endParaRPr sz="1000"/>
          </a:p>
        </p:txBody>
      </p:sp>
      <p:sp>
        <p:nvSpPr>
          <p:cNvPr id="153" name="Google Shape;153;g54c71cf05d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4c71cf05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c71cf0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achieve our end goal, our main idea was introducing a new row of plate settlers in hopes that by increasing the area where the flocs can settle, the floc blanket will be more stabilized. Meaning that all the flocs will be equally distributed in the tank.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2a66cd891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5" name="Google Shape;175;g52a66cd8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LsFOKVmoNQ8YI8o1O4rBrHmPSdp8S8SY/view" TargetMode="External"/><Relationship Id="rId4" Type="http://schemas.openxmlformats.org/officeDocument/2006/relationships/image" Target="../media/image3.png"/><Relationship Id="rId5" Type="http://schemas.openxmlformats.org/officeDocument/2006/relationships/hyperlink" Target="https://youtu.be/ngUHfWBIvIY" TargetMode="External"/><Relationship Id="rId6" Type="http://schemas.openxmlformats.org/officeDocument/2006/relationships/image" Target="../media/image8.png"/><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jpg"/><Relationship Id="rId5" Type="http://schemas.openxmlformats.org/officeDocument/2006/relationships/image" Target="../media/image17.jpg"/><Relationship Id="rId6"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nvSpPr>
        <p:spPr>
          <a:xfrm>
            <a:off x="2369300" y="3123935"/>
            <a:ext cx="6121800" cy="891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7F7F7F"/>
                </a:solidFill>
              </a:rPr>
              <a:t>Determining a method to increase longevity and stability of the floc blanket with implementation of plate settlers</a:t>
            </a:r>
            <a:endParaRPr b="0" i="0" sz="1400" u="none" cap="none" strike="noStrike">
              <a:solidFill>
                <a:srgbClr val="7F7F7F"/>
              </a:solidFill>
              <a:latin typeface="Arial"/>
              <a:ea typeface="Arial"/>
              <a:cs typeface="Arial"/>
              <a:sym typeface="Arial"/>
            </a:endParaRPr>
          </a:p>
        </p:txBody>
      </p:sp>
      <p:sp>
        <p:nvSpPr>
          <p:cNvPr id="85" name="Google Shape;85;p13"/>
          <p:cNvSpPr txBox="1"/>
          <p:nvPr/>
        </p:nvSpPr>
        <p:spPr>
          <a:xfrm>
            <a:off x="5429132" y="4763422"/>
            <a:ext cx="35676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000FF"/>
                </a:solidFill>
              </a:rPr>
              <a:t>Research</a:t>
            </a:r>
            <a:r>
              <a:rPr b="1" i="0" lang="en-US" sz="1000" u="none" cap="none" strike="noStrike">
                <a:solidFill>
                  <a:srgbClr val="0000FF"/>
                </a:solidFill>
                <a:latin typeface="Arial"/>
                <a:ea typeface="Arial"/>
                <a:cs typeface="Arial"/>
                <a:sym typeface="Arial"/>
              </a:rPr>
              <a:t> </a:t>
            </a:r>
            <a:r>
              <a:rPr b="1" i="0" lang="en-US" sz="1000" u="none" cap="none" strike="noStrike">
                <a:solidFill>
                  <a:srgbClr val="0B68FF"/>
                </a:solidFill>
                <a:latin typeface="Arial"/>
                <a:ea typeface="Arial"/>
                <a:cs typeface="Arial"/>
                <a:sym typeface="Arial"/>
              </a:rPr>
              <a:t>| </a:t>
            </a:r>
            <a:r>
              <a:rPr b="1" lang="en-US" sz="1000">
                <a:solidFill>
                  <a:srgbClr val="888888"/>
                </a:solidFill>
              </a:rPr>
              <a:t>Symposiums Spring 2019</a:t>
            </a:r>
            <a:endParaRPr b="1" i="0" sz="1000" u="none" cap="none" strike="noStrike">
              <a:solidFill>
                <a:srgbClr val="7F7F7F"/>
              </a:solidFill>
              <a:latin typeface="Arial"/>
              <a:ea typeface="Arial"/>
              <a:cs typeface="Arial"/>
              <a:sym typeface="Arial"/>
            </a:endParaRPr>
          </a:p>
        </p:txBody>
      </p:sp>
      <p:sp>
        <p:nvSpPr>
          <p:cNvPr id="86" name="Google Shape;86;p13"/>
          <p:cNvSpPr txBox="1"/>
          <p:nvPr/>
        </p:nvSpPr>
        <p:spPr>
          <a:xfrm>
            <a:off x="2028350" y="1310250"/>
            <a:ext cx="6992700" cy="122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rgbClr val="595959"/>
                </a:solidFill>
              </a:rPr>
              <a:t>HRS: Plate Settlers</a:t>
            </a:r>
            <a:endParaRPr sz="6000">
              <a:solidFill>
                <a:srgbClr val="595959"/>
              </a:solidFill>
            </a:endParaRPr>
          </a:p>
        </p:txBody>
      </p:sp>
      <p:sp>
        <p:nvSpPr>
          <p:cNvPr id="87" name="Google Shape;87;p13"/>
          <p:cNvSpPr txBox="1"/>
          <p:nvPr/>
        </p:nvSpPr>
        <p:spPr>
          <a:xfrm>
            <a:off x="2597900" y="2247155"/>
            <a:ext cx="5775300" cy="9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3000">
                <a:solidFill>
                  <a:srgbClr val="595959"/>
                </a:solidFill>
              </a:rPr>
              <a:t>High Rate Sedimentation</a:t>
            </a:r>
            <a:endParaRPr sz="3000">
              <a:solidFill>
                <a:srgbClr val="595959"/>
              </a:solidFill>
            </a:endParaRPr>
          </a:p>
          <a:p>
            <a:pPr indent="0" lvl="0" marL="0" rtl="0" algn="l">
              <a:spcBef>
                <a:spcPts val="0"/>
              </a:spcBef>
              <a:spcAft>
                <a:spcPts val="0"/>
              </a:spcAft>
              <a:buNone/>
            </a:pPr>
            <a:r>
              <a:t/>
            </a:r>
            <a:endParaRPr sz="3000"/>
          </a:p>
        </p:txBody>
      </p:sp>
      <p:pic>
        <p:nvPicPr>
          <p:cNvPr id="88" name="Google Shape;88;p1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89" name="Google Shape;89;p13"/>
          <p:cNvPicPr preferRelativeResize="0"/>
          <p:nvPr/>
        </p:nvPicPr>
        <p:blipFill rotWithShape="1">
          <a:blip r:embed="rId4">
            <a:alphaModFix/>
          </a:blip>
          <a:srcRect b="0" l="0" r="0" t="0"/>
          <a:stretch/>
        </p:blipFill>
        <p:spPr>
          <a:xfrm>
            <a:off x="-190475" y="1183988"/>
            <a:ext cx="2934525" cy="2775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2"/>
          <p:cNvPicPr preferRelativeResize="0"/>
          <p:nvPr/>
        </p:nvPicPr>
        <p:blipFill/>
        <p:spPr>
          <a:xfrm>
            <a:off x="7514491" y="45563"/>
            <a:ext cx="718200" cy="718200"/>
          </a:xfrm>
          <a:prstGeom prst="rect">
            <a:avLst/>
          </a:prstGeom>
          <a:solidFill>
            <a:srgbClr val="FFFFFF"/>
          </a:solidFill>
          <a:ln>
            <a:noFill/>
          </a:ln>
        </p:spPr>
      </p:pic>
      <p:sp>
        <p:nvSpPr>
          <p:cNvPr id="193" name="Google Shape;193;p22"/>
          <p:cNvSpPr txBox="1"/>
          <p:nvPr/>
        </p:nvSpPr>
        <p:spPr>
          <a:xfrm>
            <a:off x="1177675" y="763775"/>
            <a:ext cx="67260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indent="0" lvl="0" marL="0" marR="0" rtl="0" algn="ctr">
              <a:spcBef>
                <a:spcPts val="0"/>
              </a:spcBef>
              <a:spcAft>
                <a:spcPts val="0"/>
              </a:spcAft>
              <a:buNone/>
            </a:pPr>
            <a:r>
              <a:rPr lang="en-US" sz="4800">
                <a:solidFill>
                  <a:srgbClr val="0B68FF"/>
                </a:solidFill>
              </a:rPr>
              <a:t>and</a:t>
            </a:r>
            <a:endParaRPr sz="4800">
              <a:solidFill>
                <a:srgbClr val="0B68FF"/>
              </a:solidFill>
            </a:endParaRPr>
          </a:p>
          <a:p>
            <a:pPr indent="0" lvl="0" marL="0" marR="0" rtl="0" algn="ctr">
              <a:spcBef>
                <a:spcPts val="0"/>
              </a:spcBef>
              <a:spcAft>
                <a:spcPts val="0"/>
              </a:spcAft>
              <a:buNone/>
            </a:pPr>
            <a:r>
              <a:rPr lang="en-US" sz="4800">
                <a:solidFill>
                  <a:srgbClr val="0B68FF"/>
                </a:solidFill>
              </a:rPr>
              <a:t>Recommendations</a:t>
            </a:r>
            <a:endParaRPr b="0" i="0" sz="4800" u="none" cap="none" strike="noStrike">
              <a:solidFill>
                <a:srgbClr val="0B68FF"/>
              </a:solidFill>
              <a:latin typeface="Arial"/>
              <a:ea typeface="Arial"/>
              <a:cs typeface="Arial"/>
              <a:sym typeface="Arial"/>
            </a:endParaRPr>
          </a:p>
        </p:txBody>
      </p:sp>
      <p:sp>
        <p:nvSpPr>
          <p:cNvPr id="194" name="Google Shape;194;p22"/>
          <p:cNvSpPr txBox="1"/>
          <p:nvPr/>
        </p:nvSpPr>
        <p:spPr>
          <a:xfrm>
            <a:off x="261350" y="3446643"/>
            <a:ext cx="21852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595959"/>
                </a:solidFill>
              </a:rPr>
              <a:t>Carmen Ortega</a:t>
            </a:r>
            <a:endParaRPr sz="1200">
              <a:solidFill>
                <a:srgbClr val="595959"/>
              </a:solidFill>
            </a:endParaRPr>
          </a:p>
          <a:p>
            <a:pPr indent="0" lvl="0" marL="0" marR="0" rtl="0" algn="ctr">
              <a:spcBef>
                <a:spcPts val="0"/>
              </a:spcBef>
              <a:spcAft>
                <a:spcPts val="0"/>
              </a:spcAft>
              <a:buNone/>
            </a:pPr>
            <a:r>
              <a:rPr lang="en-US" sz="1200">
                <a:solidFill>
                  <a:srgbClr val="595959"/>
                </a:solidFill>
              </a:rPr>
              <a:t>co276@cornell.edu</a:t>
            </a:r>
            <a:endParaRPr sz="1200">
              <a:solidFill>
                <a:srgbClr val="595959"/>
              </a:solidFill>
            </a:endParaRPr>
          </a:p>
          <a:p>
            <a:pPr indent="0" lvl="0" marL="0" marR="0" rtl="0" algn="ctr">
              <a:spcBef>
                <a:spcPts val="0"/>
              </a:spcBef>
              <a:spcAft>
                <a:spcPts val="0"/>
              </a:spcAft>
              <a:buNone/>
            </a:pPr>
            <a:r>
              <a:rPr lang="en-US" sz="1200">
                <a:solidFill>
                  <a:srgbClr val="595959"/>
                </a:solidFill>
              </a:rPr>
              <a:t>Civil Engineering</a:t>
            </a:r>
            <a:endParaRPr sz="1200">
              <a:solidFill>
                <a:srgbClr val="595959"/>
              </a:solidFill>
            </a:endParaRPr>
          </a:p>
        </p:txBody>
      </p:sp>
      <p:sp>
        <p:nvSpPr>
          <p:cNvPr id="195" name="Google Shape;195;p22"/>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 </a:t>
            </a:r>
            <a:r>
              <a:rPr b="1" i="0" lang="en-US" sz="1000" u="none" cap="none" strike="noStrike">
                <a:solidFill>
                  <a:srgbClr val="0B68FF"/>
                </a:solidFill>
                <a:latin typeface="Arial"/>
                <a:ea typeface="Arial"/>
                <a:cs typeface="Arial"/>
                <a:sym typeface="Arial"/>
              </a:rPr>
              <a:t>|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888888"/>
                </a:solidFill>
              </a:rPr>
              <a:t>Symposiums</a:t>
            </a:r>
            <a:r>
              <a:rPr b="1" lang="en-US" sz="1000">
                <a:solidFill>
                  <a:srgbClr val="7F7F7F"/>
                </a:solidFill>
              </a:rPr>
              <a:t> Spring 2019</a:t>
            </a:r>
            <a:endParaRPr b="1" i="0" sz="1000" u="none" cap="none" strike="noStrike">
              <a:solidFill>
                <a:srgbClr val="7F7F7F"/>
              </a:solidFill>
              <a:latin typeface="Arial"/>
              <a:ea typeface="Arial"/>
              <a:cs typeface="Arial"/>
              <a:sym typeface="Arial"/>
            </a:endParaRPr>
          </a:p>
        </p:txBody>
      </p:sp>
      <p:sp>
        <p:nvSpPr>
          <p:cNvPr id="196" name="Google Shape;196;p22"/>
          <p:cNvSpPr txBox="1"/>
          <p:nvPr/>
        </p:nvSpPr>
        <p:spPr>
          <a:xfrm>
            <a:off x="3620625" y="3446643"/>
            <a:ext cx="21852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595959"/>
                </a:solidFill>
              </a:rPr>
              <a:t>Leena Sen</a:t>
            </a:r>
            <a:endParaRPr sz="1200">
              <a:solidFill>
                <a:srgbClr val="595959"/>
              </a:solidFill>
            </a:endParaRPr>
          </a:p>
          <a:p>
            <a:pPr indent="0" lvl="0" marL="0" marR="0" rtl="0" algn="ctr">
              <a:spcBef>
                <a:spcPts val="0"/>
              </a:spcBef>
              <a:spcAft>
                <a:spcPts val="0"/>
              </a:spcAft>
              <a:buNone/>
            </a:pPr>
            <a:r>
              <a:rPr lang="en-US" sz="1200">
                <a:solidFill>
                  <a:srgbClr val="595959"/>
                </a:solidFill>
              </a:rPr>
              <a:t>lps57@cornell.edu</a:t>
            </a:r>
            <a:endParaRPr sz="1200">
              <a:solidFill>
                <a:srgbClr val="595959"/>
              </a:solidFill>
            </a:endParaRPr>
          </a:p>
          <a:p>
            <a:pPr indent="0" lvl="0" marL="0" marR="0" rtl="0" algn="ctr">
              <a:spcBef>
                <a:spcPts val="0"/>
              </a:spcBef>
              <a:spcAft>
                <a:spcPts val="0"/>
              </a:spcAft>
              <a:buNone/>
            </a:pPr>
            <a:r>
              <a:rPr lang="en-US" sz="1200">
                <a:solidFill>
                  <a:srgbClr val="595959"/>
                </a:solidFill>
              </a:rPr>
              <a:t>Earth and Atmospheric Sciences</a:t>
            </a:r>
            <a:endParaRPr sz="1200">
              <a:solidFill>
                <a:srgbClr val="595959"/>
              </a:solidFill>
            </a:endParaRPr>
          </a:p>
        </p:txBody>
      </p:sp>
      <p:pic>
        <p:nvPicPr>
          <p:cNvPr id="197" name="Google Shape;197;p22"/>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98" name="Google Shape;198;p22"/>
          <p:cNvSpPr txBox="1"/>
          <p:nvPr/>
        </p:nvSpPr>
        <p:spPr>
          <a:xfrm>
            <a:off x="6680575" y="3446650"/>
            <a:ext cx="2185200" cy="110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595959"/>
                </a:solidFill>
              </a:rPr>
              <a:t>Luke Meyer</a:t>
            </a:r>
            <a:endParaRPr sz="1200">
              <a:solidFill>
                <a:srgbClr val="595959"/>
              </a:solidFill>
            </a:endParaRPr>
          </a:p>
          <a:p>
            <a:pPr indent="0" lvl="0" marL="0" rtl="0" algn="ctr">
              <a:spcBef>
                <a:spcPts val="0"/>
              </a:spcBef>
              <a:spcAft>
                <a:spcPts val="0"/>
              </a:spcAft>
              <a:buNone/>
            </a:pPr>
            <a:r>
              <a:rPr lang="en-US" sz="1200">
                <a:solidFill>
                  <a:srgbClr val="595959"/>
                </a:solidFill>
              </a:rPr>
              <a:t>lcm227@cornell.edu</a:t>
            </a:r>
            <a:endParaRPr sz="1200">
              <a:solidFill>
                <a:srgbClr val="595959"/>
              </a:solidFill>
            </a:endParaRPr>
          </a:p>
          <a:p>
            <a:pPr indent="0" lvl="0" marL="0" rtl="0" algn="ctr">
              <a:spcBef>
                <a:spcPts val="0"/>
              </a:spcBef>
              <a:spcAft>
                <a:spcPts val="0"/>
              </a:spcAft>
              <a:buClr>
                <a:schemeClr val="dk1"/>
              </a:buClr>
              <a:buFont typeface="Arial"/>
              <a:buNone/>
            </a:pPr>
            <a:r>
              <a:rPr lang="en-US" sz="1200">
                <a:solidFill>
                  <a:srgbClr val="595959"/>
                </a:solidFill>
              </a:rPr>
              <a:t>Environmental Engineering</a:t>
            </a:r>
            <a:endParaRPr sz="1200">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3"/>
          <p:cNvPicPr preferRelativeResize="0"/>
          <p:nvPr/>
        </p:nvPicPr>
        <p:blipFill/>
        <p:spPr>
          <a:xfrm>
            <a:off x="7514491" y="45563"/>
            <a:ext cx="718111" cy="718111"/>
          </a:xfrm>
          <a:prstGeom prst="rect">
            <a:avLst/>
          </a:prstGeom>
          <a:solidFill>
            <a:srgbClr val="FFFFFF"/>
          </a:solidFill>
          <a:ln>
            <a:noFill/>
          </a:ln>
        </p:spPr>
      </p:pic>
      <p:sp>
        <p:nvSpPr>
          <p:cNvPr id="204" name="Google Shape;204;p23"/>
          <p:cNvSpPr txBox="1"/>
          <p:nvPr/>
        </p:nvSpPr>
        <p:spPr>
          <a:xfrm>
            <a:off x="1293600" y="1667775"/>
            <a:ext cx="6556800" cy="1459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rgbClr val="0B68FF"/>
                </a:solidFill>
              </a:rPr>
              <a:t>Appendix</a:t>
            </a:r>
            <a:endParaRPr sz="6000">
              <a:solidFill>
                <a:srgbClr val="0B68FF"/>
              </a:solidFill>
            </a:endParaRPr>
          </a:p>
          <a:p>
            <a:pPr indent="0" lvl="0" marL="0" marR="0" rtl="0" algn="ctr">
              <a:spcBef>
                <a:spcPts val="0"/>
              </a:spcBef>
              <a:spcAft>
                <a:spcPts val="0"/>
              </a:spcAft>
              <a:buNone/>
            </a:pPr>
            <a:r>
              <a:rPr lang="en-US" sz="6000">
                <a:solidFill>
                  <a:srgbClr val="0B68FF"/>
                </a:solidFill>
              </a:rPr>
              <a:t>Slides</a:t>
            </a:r>
            <a:endParaRPr b="0" i="0" sz="6000" u="none" cap="none" strike="noStrike">
              <a:solidFill>
                <a:srgbClr val="0B68FF"/>
              </a:solidFill>
              <a:latin typeface="Arial"/>
              <a:ea typeface="Arial"/>
              <a:cs typeface="Arial"/>
              <a:sym typeface="Arial"/>
            </a:endParaRPr>
          </a:p>
        </p:txBody>
      </p:sp>
      <p:sp>
        <p:nvSpPr>
          <p:cNvPr id="205" name="Google Shape;205;p23"/>
          <p:cNvSpPr txBox="1"/>
          <p:nvPr/>
        </p:nvSpPr>
        <p:spPr>
          <a:xfrm>
            <a:off x="4593772" y="47634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 </a:t>
            </a:r>
            <a:r>
              <a:rPr b="1" i="0" lang="en-US" sz="1000" u="none" cap="none" strike="noStrike">
                <a:solidFill>
                  <a:srgbClr val="0B68FF"/>
                </a:solidFill>
                <a:latin typeface="Arial"/>
                <a:ea typeface="Arial"/>
                <a:cs typeface="Arial"/>
                <a:sym typeface="Arial"/>
              </a:rPr>
              <a:t>|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2019</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pic>
        <p:nvPicPr>
          <p:cNvPr id="206" name="Google Shape;206;p2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nvSpPr>
        <p:spPr>
          <a:xfrm>
            <a:off x="4593772" y="48396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High Rate Sedimentation </a:t>
            </a:r>
            <a:r>
              <a:rPr b="1" i="0" lang="en-US" sz="1000" u="none" cap="none" strike="noStrike">
                <a:solidFill>
                  <a:srgbClr val="0B68FF"/>
                </a:solidFill>
                <a:latin typeface="Arial"/>
                <a:ea typeface="Arial"/>
                <a:cs typeface="Arial"/>
                <a:sym typeface="Arial"/>
              </a:rPr>
              <a:t>|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Spring 2019</a:t>
            </a:r>
            <a:endParaRPr b="1" i="0" sz="1000" u="none" cap="none" strike="noStrike">
              <a:solidFill>
                <a:srgbClr val="7F7F7F"/>
              </a:solidFill>
              <a:latin typeface="Arial"/>
              <a:ea typeface="Arial"/>
              <a:cs typeface="Arial"/>
              <a:sym typeface="Arial"/>
            </a:endParaRPr>
          </a:p>
        </p:txBody>
      </p:sp>
      <p:pic>
        <p:nvPicPr>
          <p:cNvPr id="212" name="Google Shape;212;p24"/>
          <p:cNvPicPr preferRelativeResize="0"/>
          <p:nvPr/>
        </p:nvPicPr>
        <p:blipFill>
          <a:blip r:embed="rId3">
            <a:alphaModFix/>
          </a:blip>
          <a:stretch>
            <a:fillRect/>
          </a:stretch>
        </p:blipFill>
        <p:spPr>
          <a:xfrm>
            <a:off x="2354275" y="853928"/>
            <a:ext cx="4288972" cy="3835527"/>
          </a:xfrm>
          <a:prstGeom prst="rect">
            <a:avLst/>
          </a:prstGeom>
          <a:noFill/>
          <a:ln>
            <a:noFill/>
          </a:ln>
        </p:spPr>
      </p:pic>
      <p:sp>
        <p:nvSpPr>
          <p:cNvPr id="213" name="Google Shape;213;p24"/>
          <p:cNvSpPr txBox="1"/>
          <p:nvPr/>
        </p:nvSpPr>
        <p:spPr>
          <a:xfrm>
            <a:off x="261129" y="1856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0B68FF"/>
                </a:solidFill>
              </a:rPr>
              <a:t>Lab Bench Set-Up</a:t>
            </a:r>
            <a:endParaRPr b="0" i="0" sz="3000" u="none" cap="none" strike="noStrike">
              <a:solidFill>
                <a:srgbClr val="0B68FF"/>
              </a:solidFill>
              <a:latin typeface="Arial"/>
              <a:ea typeface="Arial"/>
              <a:cs typeface="Arial"/>
              <a:sym typeface="Arial"/>
            </a:endParaRPr>
          </a:p>
        </p:txBody>
      </p:sp>
      <p:pic>
        <p:nvPicPr>
          <p:cNvPr id="214" name="Google Shape;214;p24"/>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nvSpPr>
        <p:spPr>
          <a:xfrm>
            <a:off x="261122" y="185625"/>
            <a:ext cx="86142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0B68FF"/>
                </a:solidFill>
              </a:rPr>
              <a:t>Floc Blanket Formation (x60 Speed)</a:t>
            </a:r>
            <a:endParaRPr b="0" i="0" sz="3000" u="none" cap="none" strike="noStrike">
              <a:solidFill>
                <a:srgbClr val="0B68FF"/>
              </a:solidFill>
              <a:latin typeface="Arial"/>
              <a:ea typeface="Arial"/>
              <a:cs typeface="Arial"/>
              <a:sym typeface="Arial"/>
            </a:endParaRPr>
          </a:p>
        </p:txBody>
      </p:sp>
      <p:pic>
        <p:nvPicPr>
          <p:cNvPr id="220" name="Google Shape;220;p25" title="Floc Blanket Formation (First Hour).mov">
            <a:hlinkClick r:id="rId3"/>
          </p:cNvPr>
          <p:cNvPicPr preferRelativeResize="0"/>
          <p:nvPr/>
        </p:nvPicPr>
        <p:blipFill>
          <a:blip r:embed="rId4">
            <a:alphaModFix/>
          </a:blip>
          <a:stretch>
            <a:fillRect/>
          </a:stretch>
        </p:blipFill>
        <p:spPr>
          <a:xfrm>
            <a:off x="1828800" y="802525"/>
            <a:ext cx="5381575" cy="4036175"/>
          </a:xfrm>
          <a:prstGeom prst="rect">
            <a:avLst/>
          </a:prstGeom>
          <a:noFill/>
          <a:ln>
            <a:noFill/>
          </a:ln>
        </p:spPr>
      </p:pic>
      <p:pic>
        <p:nvPicPr>
          <p:cNvPr id="221" name="Google Shape;221;p25">
            <a:hlinkClick r:id="rId5"/>
          </p:cNvPr>
          <p:cNvPicPr preferRelativeResize="0"/>
          <p:nvPr/>
        </p:nvPicPr>
        <p:blipFill>
          <a:blip r:embed="rId6">
            <a:alphaModFix/>
          </a:blip>
          <a:stretch>
            <a:fillRect/>
          </a:stretch>
        </p:blipFill>
        <p:spPr>
          <a:xfrm>
            <a:off x="6747124" y="360925"/>
            <a:ext cx="387050" cy="271900"/>
          </a:xfrm>
          <a:prstGeom prst="rect">
            <a:avLst/>
          </a:prstGeom>
          <a:noFill/>
          <a:ln>
            <a:noFill/>
          </a:ln>
        </p:spPr>
      </p:pic>
      <p:pic>
        <p:nvPicPr>
          <p:cNvPr id="222" name="Google Shape;222;p25"/>
          <p:cNvPicPr preferRelativeResize="0"/>
          <p:nvPr/>
        </p:nvPicPr>
        <p:blipFill rotWithShape="1">
          <a:blip r:embed="rId7">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nvSpPr>
        <p:spPr>
          <a:xfrm>
            <a:off x="4593772" y="4839622"/>
            <a:ext cx="4403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High Rate Sedimentation </a:t>
            </a:r>
            <a:r>
              <a:rPr b="1" i="0" lang="en-US" sz="1000" u="none" cap="none" strike="noStrike">
                <a:solidFill>
                  <a:srgbClr val="0B68FF"/>
                </a:solidFill>
                <a:latin typeface="Arial"/>
                <a:ea typeface="Arial"/>
                <a:cs typeface="Arial"/>
                <a:sym typeface="Arial"/>
              </a:rPr>
              <a:t>|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Spring 2019</a:t>
            </a:r>
            <a:endParaRPr b="1" i="0" sz="1000" u="none" cap="none" strike="noStrike">
              <a:solidFill>
                <a:srgbClr val="7F7F7F"/>
              </a:solidFill>
              <a:latin typeface="Arial"/>
              <a:ea typeface="Arial"/>
              <a:cs typeface="Arial"/>
              <a:sym typeface="Arial"/>
            </a:endParaRPr>
          </a:p>
        </p:txBody>
      </p:sp>
      <p:sp>
        <p:nvSpPr>
          <p:cNvPr id="228" name="Google Shape;228;p26"/>
          <p:cNvSpPr txBox="1"/>
          <p:nvPr/>
        </p:nvSpPr>
        <p:spPr>
          <a:xfrm>
            <a:off x="261124" y="185625"/>
            <a:ext cx="64878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3000">
                <a:solidFill>
                  <a:srgbClr val="0B68FF"/>
                </a:solidFill>
              </a:rPr>
              <a:t>Expression for Collision Potential</a:t>
            </a:r>
            <a:endParaRPr b="0" i="0" sz="3000" u="none" cap="none" strike="noStrike">
              <a:solidFill>
                <a:srgbClr val="0B68FF"/>
              </a:solidFill>
              <a:latin typeface="Arial"/>
              <a:ea typeface="Arial"/>
              <a:cs typeface="Arial"/>
              <a:sym typeface="Arial"/>
            </a:endParaRPr>
          </a:p>
        </p:txBody>
      </p:sp>
      <p:pic>
        <p:nvPicPr>
          <p:cNvPr id="229" name="Google Shape;229;p26"/>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230" name="Google Shape;230;p26"/>
          <p:cNvPicPr preferRelativeResize="0"/>
          <p:nvPr/>
        </p:nvPicPr>
        <p:blipFill>
          <a:blip r:embed="rId4">
            <a:alphaModFix/>
          </a:blip>
          <a:stretch>
            <a:fillRect/>
          </a:stretch>
        </p:blipFill>
        <p:spPr>
          <a:xfrm>
            <a:off x="152400" y="2560736"/>
            <a:ext cx="8839199" cy="1539731"/>
          </a:xfrm>
          <a:prstGeom prst="rect">
            <a:avLst/>
          </a:prstGeom>
          <a:noFill/>
          <a:ln>
            <a:noFill/>
          </a:ln>
        </p:spPr>
      </p:pic>
      <p:pic>
        <p:nvPicPr>
          <p:cNvPr id="231" name="Google Shape;231;p26"/>
          <p:cNvPicPr preferRelativeResize="0"/>
          <p:nvPr/>
        </p:nvPicPr>
        <p:blipFill>
          <a:blip r:embed="rId5">
            <a:alphaModFix/>
          </a:blip>
          <a:stretch>
            <a:fillRect/>
          </a:stretch>
        </p:blipFill>
        <p:spPr>
          <a:xfrm>
            <a:off x="2800350" y="1277536"/>
            <a:ext cx="3543300" cy="704850"/>
          </a:xfrm>
          <a:prstGeom prst="rect">
            <a:avLst/>
          </a:prstGeom>
          <a:noFill/>
          <a:ln>
            <a:noFill/>
          </a:ln>
        </p:spPr>
      </p:pic>
      <p:cxnSp>
        <p:nvCxnSpPr>
          <p:cNvPr id="232" name="Google Shape;232;p26"/>
          <p:cNvCxnSpPr/>
          <p:nvPr/>
        </p:nvCxnSpPr>
        <p:spPr>
          <a:xfrm rot="10800000">
            <a:off x="1536225" y="2616375"/>
            <a:ext cx="4455000" cy="3000"/>
          </a:xfrm>
          <a:prstGeom prst="straightConnector1">
            <a:avLst/>
          </a:prstGeom>
          <a:noFill/>
          <a:ln cap="flat" cmpd="sng" w="19050">
            <a:solidFill>
              <a:srgbClr val="9900FF"/>
            </a:solidFill>
            <a:prstDash val="solid"/>
            <a:round/>
            <a:headEnd len="med" w="med" type="none"/>
            <a:tailEnd len="med" w="med" type="none"/>
          </a:ln>
        </p:spPr>
      </p:cxnSp>
      <p:cxnSp>
        <p:nvCxnSpPr>
          <p:cNvPr id="233" name="Google Shape;233;p26"/>
          <p:cNvCxnSpPr/>
          <p:nvPr/>
        </p:nvCxnSpPr>
        <p:spPr>
          <a:xfrm>
            <a:off x="1524000" y="2614625"/>
            <a:ext cx="2100" cy="1407600"/>
          </a:xfrm>
          <a:prstGeom prst="straightConnector1">
            <a:avLst/>
          </a:prstGeom>
          <a:noFill/>
          <a:ln cap="flat" cmpd="sng" w="19050">
            <a:solidFill>
              <a:srgbClr val="9900FF"/>
            </a:solidFill>
            <a:prstDash val="solid"/>
            <a:round/>
            <a:headEnd len="med" w="med" type="none"/>
            <a:tailEnd len="med" w="med" type="none"/>
          </a:ln>
        </p:spPr>
      </p:cxnSp>
      <p:cxnSp>
        <p:nvCxnSpPr>
          <p:cNvPr id="234" name="Google Shape;234;p26"/>
          <p:cNvCxnSpPr/>
          <p:nvPr/>
        </p:nvCxnSpPr>
        <p:spPr>
          <a:xfrm rot="10800000">
            <a:off x="1526088" y="4033525"/>
            <a:ext cx="3419100" cy="0"/>
          </a:xfrm>
          <a:prstGeom prst="straightConnector1">
            <a:avLst/>
          </a:prstGeom>
          <a:noFill/>
          <a:ln cap="flat" cmpd="sng" w="19050">
            <a:solidFill>
              <a:srgbClr val="9900FF"/>
            </a:solidFill>
            <a:prstDash val="solid"/>
            <a:round/>
            <a:headEnd len="med" w="med" type="none"/>
            <a:tailEnd len="med" w="med" type="none"/>
          </a:ln>
        </p:spPr>
      </p:cxnSp>
      <p:cxnSp>
        <p:nvCxnSpPr>
          <p:cNvPr id="235" name="Google Shape;235;p26"/>
          <p:cNvCxnSpPr/>
          <p:nvPr/>
        </p:nvCxnSpPr>
        <p:spPr>
          <a:xfrm flipH="1">
            <a:off x="5982525" y="2624150"/>
            <a:ext cx="8700" cy="625800"/>
          </a:xfrm>
          <a:prstGeom prst="straightConnector1">
            <a:avLst/>
          </a:prstGeom>
          <a:noFill/>
          <a:ln cap="flat" cmpd="sng" w="19050">
            <a:solidFill>
              <a:srgbClr val="9900FF"/>
            </a:solidFill>
            <a:prstDash val="solid"/>
            <a:round/>
            <a:headEnd len="med" w="med" type="none"/>
            <a:tailEnd len="med" w="med" type="none"/>
          </a:ln>
        </p:spPr>
      </p:cxnSp>
      <p:cxnSp>
        <p:nvCxnSpPr>
          <p:cNvPr id="236" name="Google Shape;236;p26"/>
          <p:cNvCxnSpPr/>
          <p:nvPr/>
        </p:nvCxnSpPr>
        <p:spPr>
          <a:xfrm flipH="1">
            <a:off x="4948425" y="3243275"/>
            <a:ext cx="1042800" cy="4500"/>
          </a:xfrm>
          <a:prstGeom prst="straightConnector1">
            <a:avLst/>
          </a:prstGeom>
          <a:noFill/>
          <a:ln cap="flat" cmpd="sng" w="19050">
            <a:solidFill>
              <a:srgbClr val="9900FF"/>
            </a:solidFill>
            <a:prstDash val="solid"/>
            <a:round/>
            <a:headEnd len="med" w="med" type="none"/>
            <a:tailEnd len="med" w="med" type="none"/>
          </a:ln>
        </p:spPr>
      </p:cxnSp>
      <p:cxnSp>
        <p:nvCxnSpPr>
          <p:cNvPr id="237" name="Google Shape;237;p26"/>
          <p:cNvCxnSpPr/>
          <p:nvPr/>
        </p:nvCxnSpPr>
        <p:spPr>
          <a:xfrm>
            <a:off x="4945825" y="3250325"/>
            <a:ext cx="0" cy="773100"/>
          </a:xfrm>
          <a:prstGeom prst="straightConnector1">
            <a:avLst/>
          </a:prstGeom>
          <a:noFill/>
          <a:ln cap="flat" cmpd="sng" w="19050">
            <a:solidFill>
              <a:srgbClr val="9900FF"/>
            </a:solidFill>
            <a:prstDash val="solid"/>
            <a:round/>
            <a:headEnd len="med" w="med" type="none"/>
            <a:tailEnd len="med" w="med" type="none"/>
          </a:ln>
        </p:spPr>
      </p:cxnSp>
      <p:sp>
        <p:nvSpPr>
          <p:cNvPr id="238" name="Google Shape;238;p26"/>
          <p:cNvSpPr txBox="1"/>
          <p:nvPr/>
        </p:nvSpPr>
        <p:spPr>
          <a:xfrm>
            <a:off x="4142550" y="1304825"/>
            <a:ext cx="505500" cy="622500"/>
          </a:xfrm>
          <a:prstGeom prst="rect">
            <a:avLst/>
          </a:prstGeom>
          <a:noFill/>
          <a:ln cap="flat" cmpd="sng" w="1905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txBox="1"/>
          <p:nvPr/>
        </p:nvSpPr>
        <p:spPr>
          <a:xfrm>
            <a:off x="4648050" y="1304825"/>
            <a:ext cx="456000" cy="622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6"/>
          <p:cNvCxnSpPr/>
          <p:nvPr/>
        </p:nvCxnSpPr>
        <p:spPr>
          <a:xfrm rot="10800000">
            <a:off x="5038775" y="4024275"/>
            <a:ext cx="3729000" cy="4800"/>
          </a:xfrm>
          <a:prstGeom prst="straightConnector1">
            <a:avLst/>
          </a:prstGeom>
          <a:noFill/>
          <a:ln cap="flat" cmpd="sng" w="19050">
            <a:solidFill>
              <a:srgbClr val="FF0000"/>
            </a:solidFill>
            <a:prstDash val="solid"/>
            <a:round/>
            <a:headEnd len="med" w="med" type="none"/>
            <a:tailEnd len="med" w="med" type="none"/>
          </a:ln>
        </p:spPr>
      </p:cxnSp>
      <p:cxnSp>
        <p:nvCxnSpPr>
          <p:cNvPr id="241" name="Google Shape;241;p26"/>
          <p:cNvCxnSpPr/>
          <p:nvPr/>
        </p:nvCxnSpPr>
        <p:spPr>
          <a:xfrm rot="10800000">
            <a:off x="6072150" y="2619375"/>
            <a:ext cx="1566900" cy="0"/>
          </a:xfrm>
          <a:prstGeom prst="straightConnector1">
            <a:avLst/>
          </a:prstGeom>
          <a:noFill/>
          <a:ln cap="flat" cmpd="sng" w="19050">
            <a:solidFill>
              <a:srgbClr val="FF0000"/>
            </a:solidFill>
            <a:prstDash val="solid"/>
            <a:round/>
            <a:headEnd len="med" w="med" type="none"/>
            <a:tailEnd len="med" w="med" type="none"/>
          </a:ln>
        </p:spPr>
      </p:cxnSp>
      <p:cxnSp>
        <p:nvCxnSpPr>
          <p:cNvPr id="242" name="Google Shape;242;p26"/>
          <p:cNvCxnSpPr/>
          <p:nvPr/>
        </p:nvCxnSpPr>
        <p:spPr>
          <a:xfrm rot="10800000">
            <a:off x="6053150" y="2624250"/>
            <a:ext cx="900" cy="671400"/>
          </a:xfrm>
          <a:prstGeom prst="straightConnector1">
            <a:avLst/>
          </a:prstGeom>
          <a:noFill/>
          <a:ln cap="flat" cmpd="sng" w="19050">
            <a:solidFill>
              <a:srgbClr val="FF0000"/>
            </a:solidFill>
            <a:prstDash val="solid"/>
            <a:round/>
            <a:headEnd len="med" w="med" type="none"/>
            <a:tailEnd len="med" w="med" type="none"/>
          </a:ln>
        </p:spPr>
      </p:cxnSp>
      <p:cxnSp>
        <p:nvCxnSpPr>
          <p:cNvPr id="243" name="Google Shape;243;p26"/>
          <p:cNvCxnSpPr/>
          <p:nvPr/>
        </p:nvCxnSpPr>
        <p:spPr>
          <a:xfrm flipH="1">
            <a:off x="5037525" y="3286125"/>
            <a:ext cx="1029900" cy="9000"/>
          </a:xfrm>
          <a:prstGeom prst="straightConnector1">
            <a:avLst/>
          </a:prstGeom>
          <a:noFill/>
          <a:ln cap="flat" cmpd="sng" w="19050">
            <a:solidFill>
              <a:srgbClr val="FF0000"/>
            </a:solidFill>
            <a:prstDash val="solid"/>
            <a:round/>
            <a:headEnd len="med" w="med" type="none"/>
            <a:tailEnd len="med" w="med" type="none"/>
          </a:ln>
        </p:spPr>
      </p:cxnSp>
      <p:cxnSp>
        <p:nvCxnSpPr>
          <p:cNvPr id="244" name="Google Shape;244;p26"/>
          <p:cNvCxnSpPr/>
          <p:nvPr/>
        </p:nvCxnSpPr>
        <p:spPr>
          <a:xfrm rot="10800000">
            <a:off x="5032163" y="3305375"/>
            <a:ext cx="5100" cy="702000"/>
          </a:xfrm>
          <a:prstGeom prst="straightConnector1">
            <a:avLst/>
          </a:prstGeom>
          <a:noFill/>
          <a:ln cap="flat" cmpd="sng" w="19050">
            <a:solidFill>
              <a:srgbClr val="FF0000"/>
            </a:solidFill>
            <a:prstDash val="solid"/>
            <a:round/>
            <a:headEnd len="med" w="med" type="none"/>
            <a:tailEnd len="med" w="med" type="none"/>
          </a:ln>
        </p:spPr>
      </p:cxnSp>
      <p:cxnSp>
        <p:nvCxnSpPr>
          <p:cNvPr id="245" name="Google Shape;245;p26"/>
          <p:cNvCxnSpPr/>
          <p:nvPr/>
        </p:nvCxnSpPr>
        <p:spPr>
          <a:xfrm rot="10800000">
            <a:off x="8764475" y="3277775"/>
            <a:ext cx="4800" cy="757200"/>
          </a:xfrm>
          <a:prstGeom prst="straightConnector1">
            <a:avLst/>
          </a:prstGeom>
          <a:noFill/>
          <a:ln cap="flat" cmpd="sng" w="19050">
            <a:solidFill>
              <a:srgbClr val="FF0000"/>
            </a:solidFill>
            <a:prstDash val="solid"/>
            <a:round/>
            <a:headEnd len="med" w="med" type="none"/>
            <a:tailEnd len="med" w="med" type="none"/>
          </a:ln>
        </p:spPr>
      </p:cxnSp>
      <p:cxnSp>
        <p:nvCxnSpPr>
          <p:cNvPr id="246" name="Google Shape;246;p26"/>
          <p:cNvCxnSpPr/>
          <p:nvPr/>
        </p:nvCxnSpPr>
        <p:spPr>
          <a:xfrm rot="10800000">
            <a:off x="7629525" y="3300175"/>
            <a:ext cx="1151100" cy="0"/>
          </a:xfrm>
          <a:prstGeom prst="straightConnector1">
            <a:avLst/>
          </a:prstGeom>
          <a:noFill/>
          <a:ln cap="flat" cmpd="sng" w="19050">
            <a:solidFill>
              <a:srgbClr val="FF0000"/>
            </a:solidFill>
            <a:prstDash val="solid"/>
            <a:round/>
            <a:headEnd len="med" w="med" type="none"/>
            <a:tailEnd len="med" w="med" type="none"/>
          </a:ln>
        </p:spPr>
      </p:cxnSp>
      <p:sp>
        <p:nvSpPr>
          <p:cNvPr id="247" name="Google Shape;247;p26"/>
          <p:cNvSpPr txBox="1"/>
          <p:nvPr/>
        </p:nvSpPr>
        <p:spPr>
          <a:xfrm>
            <a:off x="5104050" y="1304825"/>
            <a:ext cx="1153800" cy="6225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26"/>
          <p:cNvCxnSpPr/>
          <p:nvPr/>
        </p:nvCxnSpPr>
        <p:spPr>
          <a:xfrm flipH="1" rot="10800000">
            <a:off x="7615225" y="2616900"/>
            <a:ext cx="300" cy="686100"/>
          </a:xfrm>
          <a:prstGeom prst="straightConnector1">
            <a:avLst/>
          </a:prstGeom>
          <a:noFill/>
          <a:ln cap="flat" cmpd="sng" w="19050">
            <a:solidFill>
              <a:srgbClr val="FF0000"/>
            </a:solidFill>
            <a:prstDash val="solid"/>
            <a:round/>
            <a:headEnd len="med" w="med" type="none"/>
            <a:tailEnd len="med" w="med" type="none"/>
          </a:ln>
        </p:spPr>
      </p:cxnSp>
      <p:sp>
        <p:nvSpPr>
          <p:cNvPr id="249" name="Google Shape;249;p26"/>
          <p:cNvSpPr txBox="1"/>
          <p:nvPr/>
        </p:nvSpPr>
        <p:spPr>
          <a:xfrm>
            <a:off x="7662875" y="2619375"/>
            <a:ext cx="1101600" cy="6225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nvSpPr>
        <p:spPr>
          <a:xfrm>
            <a:off x="4126450" y="4763425"/>
            <a:ext cx="4870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sp>
        <p:nvSpPr>
          <p:cNvPr id="95" name="Google Shape;95;p14"/>
          <p:cNvSpPr txBox="1"/>
          <p:nvPr/>
        </p:nvSpPr>
        <p:spPr>
          <a:xfrm>
            <a:off x="120450" y="436850"/>
            <a:ext cx="6855900" cy="45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t/>
            </a:r>
            <a:endParaRPr sz="3000">
              <a:solidFill>
                <a:srgbClr val="0B68FF"/>
              </a:solidFill>
            </a:endParaRPr>
          </a:p>
          <a:p>
            <a:pPr indent="0" lvl="0" marL="0" marR="0" rtl="0" algn="l">
              <a:lnSpc>
                <a:spcPct val="90000"/>
              </a:lnSpc>
              <a:spcBef>
                <a:spcPts val="0"/>
              </a:spcBef>
              <a:spcAft>
                <a:spcPts val="0"/>
              </a:spcAft>
              <a:buNone/>
            </a:pPr>
            <a:r>
              <a:t/>
            </a:r>
            <a:endParaRPr sz="3000">
              <a:solidFill>
                <a:srgbClr val="0B68FF"/>
              </a:solidFill>
            </a:endParaRPr>
          </a:p>
          <a:p>
            <a:pPr indent="0" lvl="0" marL="0" marR="0" rtl="0" algn="l">
              <a:lnSpc>
                <a:spcPct val="90000"/>
              </a:lnSpc>
              <a:spcBef>
                <a:spcPts val="0"/>
              </a:spcBef>
              <a:spcAft>
                <a:spcPts val="0"/>
              </a:spcAft>
              <a:buNone/>
            </a:pPr>
            <a:r>
              <a:t/>
            </a:r>
            <a:endParaRPr sz="3000">
              <a:solidFill>
                <a:srgbClr val="0B68FF"/>
              </a:solidFill>
            </a:endParaRPr>
          </a:p>
          <a:p>
            <a:pPr indent="0" lvl="0" marL="0" marR="0" rtl="0" algn="l">
              <a:lnSpc>
                <a:spcPct val="90000"/>
              </a:lnSpc>
              <a:spcBef>
                <a:spcPts val="0"/>
              </a:spcBef>
              <a:spcAft>
                <a:spcPts val="0"/>
              </a:spcAft>
              <a:buNone/>
            </a:pPr>
            <a:r>
              <a:t/>
            </a:r>
            <a:endParaRPr sz="3000">
              <a:solidFill>
                <a:srgbClr val="0B68FF"/>
              </a:solidFill>
            </a:endParaRPr>
          </a:p>
          <a:p>
            <a:pPr indent="0" lvl="0" marL="0" marR="0" rtl="0" algn="l">
              <a:lnSpc>
                <a:spcPct val="90000"/>
              </a:lnSpc>
              <a:spcBef>
                <a:spcPts val="0"/>
              </a:spcBef>
              <a:spcAft>
                <a:spcPts val="0"/>
              </a:spcAft>
              <a:buNone/>
            </a:pPr>
            <a:r>
              <a:t/>
            </a:r>
            <a:endParaRPr sz="3000">
              <a:solidFill>
                <a:srgbClr val="0B68FF"/>
              </a:solidFill>
            </a:endParaRPr>
          </a:p>
          <a:p>
            <a:pPr indent="0" lvl="0" marL="0" marR="0" rtl="0" algn="l">
              <a:lnSpc>
                <a:spcPct val="90000"/>
              </a:lnSpc>
              <a:spcBef>
                <a:spcPts val="0"/>
              </a:spcBef>
              <a:spcAft>
                <a:spcPts val="0"/>
              </a:spcAft>
              <a:buNone/>
            </a:pPr>
            <a:r>
              <a:rPr lang="en-US" sz="4000">
                <a:solidFill>
                  <a:srgbClr val="0B68FF"/>
                </a:solidFill>
              </a:rPr>
              <a:t>Sedimentation Tank Model</a:t>
            </a:r>
            <a:endParaRPr sz="4000">
              <a:solidFill>
                <a:srgbClr val="0B68FF"/>
              </a:solidFill>
            </a:endParaRPr>
          </a:p>
        </p:txBody>
      </p:sp>
      <p:pic>
        <p:nvPicPr>
          <p:cNvPr id="96" name="Google Shape;96;p14"/>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97" name="Google Shape;97;p14"/>
          <p:cNvSpPr txBox="1"/>
          <p:nvPr/>
        </p:nvSpPr>
        <p:spPr>
          <a:xfrm>
            <a:off x="572853" y="4189963"/>
            <a:ext cx="79983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rPr>
              <a:t>Figure 1: Side-by-side of plant sedimentation tank and lab model</a:t>
            </a:r>
            <a:endParaRPr>
              <a:solidFill>
                <a:srgbClr val="595959"/>
              </a:solidFill>
            </a:endParaRPr>
          </a:p>
        </p:txBody>
      </p:sp>
      <p:pic>
        <p:nvPicPr>
          <p:cNvPr id="98" name="Google Shape;98;p14"/>
          <p:cNvPicPr preferRelativeResize="0"/>
          <p:nvPr/>
        </p:nvPicPr>
        <p:blipFill>
          <a:blip r:embed="rId4">
            <a:alphaModFix/>
          </a:blip>
          <a:stretch>
            <a:fillRect/>
          </a:stretch>
        </p:blipFill>
        <p:spPr>
          <a:xfrm>
            <a:off x="362625" y="1124738"/>
            <a:ext cx="8418750" cy="28309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5"/>
          <p:cNvPicPr preferRelativeResize="0"/>
          <p:nvPr/>
        </p:nvPicPr>
        <p:blipFill/>
        <p:spPr>
          <a:xfrm>
            <a:off x="7514491" y="45563"/>
            <a:ext cx="718111" cy="718111"/>
          </a:xfrm>
          <a:prstGeom prst="rect">
            <a:avLst/>
          </a:prstGeom>
          <a:solidFill>
            <a:srgbClr val="FFFFFF"/>
          </a:solidFill>
          <a:ln>
            <a:noFill/>
          </a:ln>
        </p:spPr>
      </p:pic>
      <p:sp>
        <p:nvSpPr>
          <p:cNvPr id="104" name="Google Shape;104;p15"/>
          <p:cNvSpPr txBox="1"/>
          <p:nvPr/>
        </p:nvSpPr>
        <p:spPr>
          <a:xfrm>
            <a:off x="108724" y="261825"/>
            <a:ext cx="633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High Rate Sedimentation</a:t>
            </a:r>
            <a:endParaRPr b="0" i="0" sz="4000" u="none" cap="none" strike="noStrike">
              <a:solidFill>
                <a:srgbClr val="0B68FF"/>
              </a:solidFill>
              <a:latin typeface="Arial"/>
              <a:ea typeface="Arial"/>
              <a:cs typeface="Arial"/>
              <a:sym typeface="Arial"/>
            </a:endParaRPr>
          </a:p>
        </p:txBody>
      </p:sp>
      <p:sp>
        <p:nvSpPr>
          <p:cNvPr id="105" name="Google Shape;105;p15"/>
          <p:cNvSpPr txBox="1"/>
          <p:nvPr/>
        </p:nvSpPr>
        <p:spPr>
          <a:xfrm>
            <a:off x="4368475" y="4763425"/>
            <a:ext cx="46284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pic>
        <p:nvPicPr>
          <p:cNvPr id="106" name="Google Shape;106;p15"/>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07" name="Google Shape;107;p15"/>
          <p:cNvSpPr txBox="1"/>
          <p:nvPr/>
        </p:nvSpPr>
        <p:spPr>
          <a:xfrm>
            <a:off x="292075" y="981375"/>
            <a:ext cx="4628400" cy="3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Overall goals:</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Increase flow rate</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Decrease tank size</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Lower effective cost</a:t>
            </a:r>
            <a:endParaRPr sz="1800">
              <a:solidFill>
                <a:srgbClr val="595959"/>
              </a:solidFill>
            </a:endParaRPr>
          </a:p>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Worse performance at higher upflow velocities</a:t>
            </a:r>
            <a:endParaRPr sz="1800">
              <a:solidFill>
                <a:srgbClr val="595959"/>
              </a:solidFill>
            </a:endParaRPr>
          </a:p>
        </p:txBody>
      </p:sp>
      <p:pic>
        <p:nvPicPr>
          <p:cNvPr id="108" name="Google Shape;108;p15"/>
          <p:cNvPicPr preferRelativeResize="0"/>
          <p:nvPr/>
        </p:nvPicPr>
        <p:blipFill>
          <a:blip r:embed="rId4">
            <a:alphaModFix/>
          </a:blip>
          <a:stretch>
            <a:fillRect/>
          </a:stretch>
        </p:blipFill>
        <p:spPr>
          <a:xfrm>
            <a:off x="5213275" y="1036725"/>
            <a:ext cx="3612651" cy="2709499"/>
          </a:xfrm>
          <a:prstGeom prst="rect">
            <a:avLst/>
          </a:prstGeom>
          <a:noFill/>
          <a:ln>
            <a:noFill/>
          </a:ln>
        </p:spPr>
      </p:pic>
      <p:sp>
        <p:nvSpPr>
          <p:cNvPr id="109" name="Google Shape;109;p15"/>
          <p:cNvSpPr txBox="1"/>
          <p:nvPr/>
        </p:nvSpPr>
        <p:spPr>
          <a:xfrm>
            <a:off x="5331350" y="4019275"/>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2: Picture from a p</a:t>
            </a:r>
            <a:r>
              <a:rPr lang="en-US">
                <a:solidFill>
                  <a:srgbClr val="595959"/>
                </a:solidFill>
              </a:rPr>
              <a:t>lant in Las Vegas, Honduras </a:t>
            </a:r>
            <a:endParaRPr>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6"/>
          <p:cNvPicPr preferRelativeResize="0"/>
          <p:nvPr/>
        </p:nvPicPr>
        <p:blipFill/>
        <p:spPr>
          <a:xfrm>
            <a:off x="7514491" y="45563"/>
            <a:ext cx="718200" cy="718200"/>
          </a:xfrm>
          <a:prstGeom prst="rect">
            <a:avLst/>
          </a:prstGeom>
          <a:solidFill>
            <a:srgbClr val="FFFFFF"/>
          </a:solidFill>
          <a:ln>
            <a:noFill/>
          </a:ln>
        </p:spPr>
      </p:pic>
      <p:sp>
        <p:nvSpPr>
          <p:cNvPr id="115" name="Google Shape;115;p16"/>
          <p:cNvSpPr txBox="1"/>
          <p:nvPr/>
        </p:nvSpPr>
        <p:spPr>
          <a:xfrm>
            <a:off x="108724" y="261825"/>
            <a:ext cx="633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Previous Work on HRS</a:t>
            </a:r>
            <a:endParaRPr b="0" i="0" sz="4000" u="none" cap="none" strike="noStrike">
              <a:solidFill>
                <a:srgbClr val="0B68FF"/>
              </a:solidFill>
              <a:latin typeface="Arial"/>
              <a:ea typeface="Arial"/>
              <a:cs typeface="Arial"/>
              <a:sym typeface="Arial"/>
            </a:endParaRPr>
          </a:p>
        </p:txBody>
      </p:sp>
      <p:sp>
        <p:nvSpPr>
          <p:cNvPr id="116" name="Google Shape;116;p16"/>
          <p:cNvSpPr txBox="1"/>
          <p:nvPr/>
        </p:nvSpPr>
        <p:spPr>
          <a:xfrm>
            <a:off x="4368475" y="4763425"/>
            <a:ext cx="46284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pic>
        <p:nvPicPr>
          <p:cNvPr id="117" name="Google Shape;117;p16"/>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18" name="Google Shape;118;p16"/>
          <p:cNvSpPr txBox="1"/>
          <p:nvPr/>
        </p:nvSpPr>
        <p:spPr>
          <a:xfrm>
            <a:off x="4104050" y="834450"/>
            <a:ext cx="4811100" cy="3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Matt Hurst</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Gives the team controlled variables</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Casey Garland</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Floc characteristics</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Velocity gradient verses resident time</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Summer 2018 Team</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Recycle Line</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HRS: Flow Recycle (Fall 2018)</a:t>
            </a:r>
            <a:endParaRPr sz="1800">
              <a:solidFill>
                <a:srgbClr val="595959"/>
              </a:solidFill>
            </a:endParaRPr>
          </a:p>
          <a:p>
            <a:pPr indent="-342900" lvl="1" marL="914400" rtl="0" algn="l">
              <a:spcBef>
                <a:spcPts val="0"/>
              </a:spcBef>
              <a:spcAft>
                <a:spcPts val="0"/>
              </a:spcAft>
              <a:buClr>
                <a:srgbClr val="595959"/>
              </a:buClr>
              <a:buSzPts val="1800"/>
              <a:buChar char="○"/>
            </a:pPr>
            <a:r>
              <a:rPr lang="en-US" sz="1800">
                <a:solidFill>
                  <a:srgbClr val="595959"/>
                </a:solidFill>
              </a:rPr>
              <a:t>Following the path of research</a:t>
            </a:r>
            <a:endParaRPr sz="1800">
              <a:solidFill>
                <a:srgbClr val="595959"/>
              </a:solidFill>
            </a:endParaRPr>
          </a:p>
        </p:txBody>
      </p:sp>
      <p:sp>
        <p:nvSpPr>
          <p:cNvPr id="119" name="Google Shape;119;p16"/>
          <p:cNvSpPr txBox="1"/>
          <p:nvPr/>
        </p:nvSpPr>
        <p:spPr>
          <a:xfrm>
            <a:off x="5103075" y="4132525"/>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t/>
            </a:r>
            <a:endParaRPr>
              <a:solidFill>
                <a:srgbClr val="595959"/>
              </a:solidFill>
            </a:endParaRPr>
          </a:p>
        </p:txBody>
      </p:sp>
      <p:pic>
        <p:nvPicPr>
          <p:cNvPr id="120" name="Google Shape;120;p16"/>
          <p:cNvPicPr preferRelativeResize="0"/>
          <p:nvPr/>
        </p:nvPicPr>
        <p:blipFill rotWithShape="1">
          <a:blip r:embed="rId4">
            <a:alphaModFix/>
          </a:blip>
          <a:srcRect b="23925" l="0" r="0" t="0"/>
          <a:stretch/>
        </p:blipFill>
        <p:spPr>
          <a:xfrm>
            <a:off x="706925" y="958863"/>
            <a:ext cx="3180227" cy="3225771"/>
          </a:xfrm>
          <a:prstGeom prst="rect">
            <a:avLst/>
          </a:prstGeom>
          <a:noFill/>
          <a:ln>
            <a:noFill/>
          </a:ln>
        </p:spPr>
      </p:pic>
      <p:sp>
        <p:nvSpPr>
          <p:cNvPr id="121" name="Google Shape;121;p16"/>
          <p:cNvSpPr txBox="1"/>
          <p:nvPr/>
        </p:nvSpPr>
        <p:spPr>
          <a:xfrm>
            <a:off x="706925" y="4496125"/>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3: Matt Hurst’s, and by extension, Casey Garland’s testing design</a:t>
            </a:r>
            <a:endParaRPr>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7"/>
          <p:cNvPicPr preferRelativeResize="0"/>
          <p:nvPr/>
        </p:nvPicPr>
        <p:blipFill/>
        <p:spPr>
          <a:xfrm>
            <a:off x="7514491" y="45563"/>
            <a:ext cx="718200" cy="718200"/>
          </a:xfrm>
          <a:prstGeom prst="rect">
            <a:avLst/>
          </a:prstGeom>
          <a:solidFill>
            <a:srgbClr val="FFFFFF"/>
          </a:solidFill>
          <a:ln>
            <a:noFill/>
          </a:ln>
        </p:spPr>
      </p:pic>
      <p:sp>
        <p:nvSpPr>
          <p:cNvPr id="127" name="Google Shape;127;p17"/>
          <p:cNvSpPr txBox="1"/>
          <p:nvPr/>
        </p:nvSpPr>
        <p:spPr>
          <a:xfrm>
            <a:off x="108724" y="261825"/>
            <a:ext cx="63300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Previous Work on HRS</a:t>
            </a:r>
            <a:endParaRPr b="0" i="0" sz="4000" u="none" cap="none" strike="noStrike">
              <a:solidFill>
                <a:srgbClr val="0B68FF"/>
              </a:solidFill>
              <a:latin typeface="Arial"/>
              <a:ea typeface="Arial"/>
              <a:cs typeface="Arial"/>
              <a:sym typeface="Arial"/>
            </a:endParaRPr>
          </a:p>
        </p:txBody>
      </p:sp>
      <p:sp>
        <p:nvSpPr>
          <p:cNvPr id="128" name="Google Shape;128;p17"/>
          <p:cNvSpPr txBox="1"/>
          <p:nvPr/>
        </p:nvSpPr>
        <p:spPr>
          <a:xfrm>
            <a:off x="4368475" y="4763425"/>
            <a:ext cx="46284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pic>
        <p:nvPicPr>
          <p:cNvPr id="129" name="Google Shape;129;p17"/>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30" name="Google Shape;130;p17"/>
          <p:cNvSpPr txBox="1"/>
          <p:nvPr/>
        </p:nvSpPr>
        <p:spPr>
          <a:xfrm>
            <a:off x="292075" y="981375"/>
            <a:ext cx="4628400" cy="385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595959"/>
              </a:solidFill>
            </a:endParaRPr>
          </a:p>
        </p:txBody>
      </p:sp>
      <p:sp>
        <p:nvSpPr>
          <p:cNvPr id="131" name="Google Shape;131;p17"/>
          <p:cNvSpPr txBox="1"/>
          <p:nvPr/>
        </p:nvSpPr>
        <p:spPr>
          <a:xfrm>
            <a:off x="778000" y="4366850"/>
            <a:ext cx="3376500" cy="7182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1100">
                <a:solidFill>
                  <a:srgbClr val="24292E"/>
                </a:solidFill>
                <a:highlight>
                  <a:srgbClr val="FFFFFF"/>
                </a:highlight>
              </a:rPr>
              <a:t>Figure 4: Design schematic of experimental apparatus (Garland (2017))</a:t>
            </a:r>
            <a:endParaRPr sz="1100">
              <a:solidFill>
                <a:srgbClr val="595959"/>
              </a:solidFill>
            </a:endParaRPr>
          </a:p>
        </p:txBody>
      </p:sp>
      <p:pic>
        <p:nvPicPr>
          <p:cNvPr id="132" name="Google Shape;132;p17"/>
          <p:cNvPicPr preferRelativeResize="0"/>
          <p:nvPr/>
        </p:nvPicPr>
        <p:blipFill>
          <a:blip r:embed="rId4">
            <a:alphaModFix/>
          </a:blip>
          <a:stretch>
            <a:fillRect/>
          </a:stretch>
        </p:blipFill>
        <p:spPr>
          <a:xfrm>
            <a:off x="362975" y="763775"/>
            <a:ext cx="4486600" cy="3792250"/>
          </a:xfrm>
          <a:prstGeom prst="rect">
            <a:avLst/>
          </a:prstGeom>
          <a:noFill/>
          <a:ln>
            <a:noFill/>
          </a:ln>
        </p:spPr>
      </p:pic>
      <p:pic>
        <p:nvPicPr>
          <p:cNvPr id="133" name="Google Shape;133;p17"/>
          <p:cNvPicPr preferRelativeResize="0"/>
          <p:nvPr/>
        </p:nvPicPr>
        <p:blipFill>
          <a:blip r:embed="rId5">
            <a:alphaModFix/>
          </a:blip>
          <a:stretch>
            <a:fillRect/>
          </a:stretch>
        </p:blipFill>
        <p:spPr>
          <a:xfrm>
            <a:off x="4965500" y="1190375"/>
            <a:ext cx="3918721" cy="2939041"/>
          </a:xfrm>
          <a:prstGeom prst="rect">
            <a:avLst/>
          </a:prstGeom>
          <a:noFill/>
          <a:ln>
            <a:noFill/>
          </a:ln>
        </p:spPr>
      </p:pic>
      <p:sp>
        <p:nvSpPr>
          <p:cNvPr id="134" name="Google Shape;134;p17"/>
          <p:cNvSpPr txBox="1"/>
          <p:nvPr/>
        </p:nvSpPr>
        <p:spPr>
          <a:xfrm>
            <a:off x="5236613" y="4249825"/>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5: Tube Settlers</a:t>
            </a:r>
            <a:endParaRPr>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457200" y="94400"/>
            <a:ext cx="6746100" cy="8574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Font typeface="Arial"/>
              <a:buNone/>
            </a:pPr>
            <a:r>
              <a:rPr lang="en-US" sz="4000">
                <a:solidFill>
                  <a:srgbClr val="0B68FF"/>
                </a:solidFill>
              </a:rPr>
              <a:t>Sedimentation tank </a:t>
            </a:r>
            <a:endParaRPr/>
          </a:p>
        </p:txBody>
      </p:sp>
      <p:pic>
        <p:nvPicPr>
          <p:cNvPr id="140" name="Google Shape;140;p18"/>
          <p:cNvPicPr preferRelativeResize="0"/>
          <p:nvPr/>
        </p:nvPicPr>
        <p:blipFill rotWithShape="1">
          <a:blip r:embed="rId3">
            <a:alphaModFix/>
          </a:blip>
          <a:srcRect b="0" l="0" r="0" t="0"/>
          <a:stretch/>
        </p:blipFill>
        <p:spPr>
          <a:xfrm>
            <a:off x="7203300" y="144075"/>
            <a:ext cx="1869625" cy="593200"/>
          </a:xfrm>
          <a:prstGeom prst="rect">
            <a:avLst/>
          </a:prstGeom>
          <a:noFill/>
          <a:ln>
            <a:noFill/>
          </a:ln>
        </p:spPr>
      </p:pic>
      <p:pic>
        <p:nvPicPr>
          <p:cNvPr id="141" name="Google Shape;141;p18"/>
          <p:cNvPicPr preferRelativeResize="0"/>
          <p:nvPr/>
        </p:nvPicPr>
        <p:blipFill rotWithShape="1">
          <a:blip r:embed="rId4">
            <a:alphaModFix/>
          </a:blip>
          <a:srcRect b="20521" l="8653" r="17255" t="0"/>
          <a:stretch/>
        </p:blipFill>
        <p:spPr>
          <a:xfrm>
            <a:off x="5008000" y="737275"/>
            <a:ext cx="2973727" cy="4046802"/>
          </a:xfrm>
          <a:prstGeom prst="rect">
            <a:avLst/>
          </a:prstGeom>
          <a:noFill/>
          <a:ln>
            <a:noFill/>
          </a:ln>
        </p:spPr>
      </p:pic>
      <p:pic>
        <p:nvPicPr>
          <p:cNvPr id="142" name="Google Shape;142;p18"/>
          <p:cNvPicPr preferRelativeResize="0"/>
          <p:nvPr/>
        </p:nvPicPr>
        <p:blipFill rotWithShape="1">
          <a:blip r:embed="rId5">
            <a:alphaModFix/>
          </a:blip>
          <a:srcRect b="17685" l="0" r="17742" t="6671"/>
          <a:stretch/>
        </p:blipFill>
        <p:spPr>
          <a:xfrm>
            <a:off x="2585800" y="815450"/>
            <a:ext cx="1998449" cy="1378276"/>
          </a:xfrm>
          <a:prstGeom prst="rect">
            <a:avLst/>
          </a:prstGeom>
          <a:noFill/>
          <a:ln>
            <a:noFill/>
          </a:ln>
        </p:spPr>
      </p:pic>
      <p:sp>
        <p:nvSpPr>
          <p:cNvPr id="143" name="Google Shape;143;p18"/>
          <p:cNvSpPr/>
          <p:nvPr/>
        </p:nvSpPr>
        <p:spPr>
          <a:xfrm>
            <a:off x="6918125" y="2193725"/>
            <a:ext cx="223200" cy="188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506825" y="632100"/>
            <a:ext cx="1189800" cy="1177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8"/>
          <p:cNvCxnSpPr/>
          <p:nvPr/>
        </p:nvCxnSpPr>
        <p:spPr>
          <a:xfrm flipH="1" rot="10800000">
            <a:off x="4660125" y="1004000"/>
            <a:ext cx="1003800" cy="12300"/>
          </a:xfrm>
          <a:prstGeom prst="straightConnector1">
            <a:avLst/>
          </a:prstGeom>
          <a:noFill/>
          <a:ln cap="flat" cmpd="sng" w="19050">
            <a:solidFill>
              <a:srgbClr val="FF0000"/>
            </a:solidFill>
            <a:prstDash val="solid"/>
            <a:round/>
            <a:headEnd len="med" w="med" type="none"/>
            <a:tailEnd len="med" w="med" type="triangle"/>
          </a:ln>
        </p:spPr>
      </p:cxnSp>
      <p:sp>
        <p:nvSpPr>
          <p:cNvPr id="146" name="Google Shape;146;p18"/>
          <p:cNvSpPr/>
          <p:nvPr/>
        </p:nvSpPr>
        <p:spPr>
          <a:xfrm>
            <a:off x="5837575" y="2106975"/>
            <a:ext cx="570000" cy="197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8"/>
          <p:cNvPicPr preferRelativeResize="0"/>
          <p:nvPr/>
        </p:nvPicPr>
        <p:blipFill>
          <a:blip r:embed="rId6">
            <a:alphaModFix/>
          </a:blip>
          <a:stretch>
            <a:fillRect/>
          </a:stretch>
        </p:blipFill>
        <p:spPr>
          <a:xfrm>
            <a:off x="623375" y="2636875"/>
            <a:ext cx="2797373" cy="2098049"/>
          </a:xfrm>
          <a:prstGeom prst="rect">
            <a:avLst/>
          </a:prstGeom>
          <a:noFill/>
          <a:ln>
            <a:noFill/>
          </a:ln>
        </p:spPr>
      </p:pic>
      <p:sp>
        <p:nvSpPr>
          <p:cNvPr id="148" name="Google Shape;148;p18"/>
          <p:cNvSpPr txBox="1"/>
          <p:nvPr/>
        </p:nvSpPr>
        <p:spPr>
          <a:xfrm>
            <a:off x="3027325" y="2193725"/>
            <a:ext cx="11154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Figure 6: Flocculator</a:t>
            </a:r>
            <a:endParaRPr sz="800"/>
          </a:p>
          <a:p>
            <a:pPr indent="0" lvl="0" marL="0" rtl="0" algn="l">
              <a:spcBef>
                <a:spcPts val="0"/>
              </a:spcBef>
              <a:spcAft>
                <a:spcPts val="0"/>
              </a:spcAft>
              <a:buNone/>
            </a:pPr>
            <a:r>
              <a:t/>
            </a:r>
            <a:endParaRPr sz="800"/>
          </a:p>
        </p:txBody>
      </p:sp>
      <p:sp>
        <p:nvSpPr>
          <p:cNvPr id="149" name="Google Shape;149;p18"/>
          <p:cNvSpPr txBox="1"/>
          <p:nvPr/>
        </p:nvSpPr>
        <p:spPr>
          <a:xfrm>
            <a:off x="656875" y="4784075"/>
            <a:ext cx="26400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Figure 7: Connection from the sed tank to the pumps</a:t>
            </a:r>
            <a:endParaRPr sz="800"/>
          </a:p>
        </p:txBody>
      </p:sp>
      <p:sp>
        <p:nvSpPr>
          <p:cNvPr id="150" name="Google Shape;150;p18"/>
          <p:cNvSpPr txBox="1"/>
          <p:nvPr/>
        </p:nvSpPr>
        <p:spPr>
          <a:xfrm>
            <a:off x="5582713" y="4808825"/>
            <a:ext cx="18243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Figure 8: Sedimentation tank model</a:t>
            </a:r>
            <a:endParaRPr sz="800"/>
          </a:p>
          <a:p>
            <a:pPr indent="0" lvl="0" marL="0" rtl="0" algn="l">
              <a:spcBef>
                <a:spcPts val="0"/>
              </a:spcBef>
              <a:spcAft>
                <a:spcPts val="0"/>
              </a:spcAft>
              <a:buNone/>
            </a:pPr>
            <a:r>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19"/>
          <p:cNvPicPr preferRelativeResize="0"/>
          <p:nvPr/>
        </p:nvPicPr>
        <p:blipFill/>
        <p:spPr>
          <a:xfrm>
            <a:off x="7514491" y="45563"/>
            <a:ext cx="718200" cy="718200"/>
          </a:xfrm>
          <a:prstGeom prst="rect">
            <a:avLst/>
          </a:prstGeom>
          <a:solidFill>
            <a:srgbClr val="FFFFFF"/>
          </a:solidFill>
          <a:ln>
            <a:noFill/>
          </a:ln>
        </p:spPr>
      </p:pic>
      <p:sp>
        <p:nvSpPr>
          <p:cNvPr id="156" name="Google Shape;156;p19"/>
          <p:cNvSpPr txBox="1"/>
          <p:nvPr/>
        </p:nvSpPr>
        <p:spPr>
          <a:xfrm>
            <a:off x="108725" y="261825"/>
            <a:ext cx="70947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Goals &amp; Plate Settler Theory</a:t>
            </a:r>
            <a:endParaRPr b="0" i="0" sz="4000" u="none" cap="none" strike="noStrike">
              <a:solidFill>
                <a:srgbClr val="0B68FF"/>
              </a:solidFill>
              <a:latin typeface="Arial"/>
              <a:ea typeface="Arial"/>
              <a:cs typeface="Arial"/>
              <a:sym typeface="Arial"/>
            </a:endParaRPr>
          </a:p>
        </p:txBody>
      </p:sp>
      <p:sp>
        <p:nvSpPr>
          <p:cNvPr id="157" name="Google Shape;157;p19"/>
          <p:cNvSpPr txBox="1"/>
          <p:nvPr/>
        </p:nvSpPr>
        <p:spPr>
          <a:xfrm>
            <a:off x="4368475" y="4763425"/>
            <a:ext cx="46284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pic>
        <p:nvPicPr>
          <p:cNvPr id="158" name="Google Shape;158;p19"/>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59" name="Google Shape;159;p19"/>
          <p:cNvSpPr txBox="1"/>
          <p:nvPr/>
        </p:nvSpPr>
        <p:spPr>
          <a:xfrm>
            <a:off x="292075" y="981375"/>
            <a:ext cx="6115500" cy="27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rgbClr val="595959"/>
                </a:solidFill>
              </a:rPr>
              <a:t>In lab goals:</a:t>
            </a:r>
            <a:endParaRPr sz="1800" u="sng">
              <a:solidFill>
                <a:srgbClr val="595959"/>
              </a:solidFill>
            </a:endParaRPr>
          </a:p>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Cleaning and baseline tests</a:t>
            </a:r>
            <a:endParaRPr sz="1800">
              <a:solidFill>
                <a:srgbClr val="595959"/>
              </a:solidFill>
            </a:endParaRPr>
          </a:p>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Modeling a plate settler insert</a:t>
            </a:r>
            <a:endParaRPr sz="1800">
              <a:solidFill>
                <a:srgbClr val="595959"/>
              </a:solidFill>
            </a:endParaRPr>
          </a:p>
          <a:p>
            <a:pPr indent="0" lvl="0" marL="0" rtl="0" algn="l">
              <a:spcBef>
                <a:spcPts val="0"/>
              </a:spcBef>
              <a:spcAft>
                <a:spcPts val="0"/>
              </a:spcAft>
              <a:buNone/>
            </a:pPr>
            <a:r>
              <a:t/>
            </a:r>
            <a:endParaRPr sz="1800">
              <a:solidFill>
                <a:srgbClr val="595959"/>
              </a:solidFill>
            </a:endParaRPr>
          </a:p>
          <a:p>
            <a:pPr indent="0" lvl="0" marL="0" rtl="0" algn="l">
              <a:spcBef>
                <a:spcPts val="0"/>
              </a:spcBef>
              <a:spcAft>
                <a:spcPts val="0"/>
              </a:spcAft>
              <a:buNone/>
            </a:pPr>
            <a:r>
              <a:rPr lang="en-US" sz="1800" u="sng">
                <a:solidFill>
                  <a:srgbClr val="595959"/>
                </a:solidFill>
              </a:rPr>
              <a:t>How Plate Settlers work:</a:t>
            </a:r>
            <a:endParaRPr sz="1800" u="sng">
              <a:solidFill>
                <a:srgbClr val="595959"/>
              </a:solidFill>
            </a:endParaRPr>
          </a:p>
          <a:p>
            <a:pPr indent="0" lvl="0" marL="0" rtl="0" algn="l">
              <a:spcBef>
                <a:spcPts val="0"/>
              </a:spcBef>
              <a:spcAft>
                <a:spcPts val="0"/>
              </a:spcAft>
              <a:buNone/>
            </a:pPr>
            <a:r>
              <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capture velocity</a:t>
            </a:r>
            <a:endParaRPr sz="1800">
              <a:solidFill>
                <a:srgbClr val="595959"/>
              </a:solidFill>
            </a:endParaRPr>
          </a:p>
        </p:txBody>
      </p:sp>
      <p:sp>
        <p:nvSpPr>
          <p:cNvPr id="160" name="Google Shape;160;p19"/>
          <p:cNvSpPr txBox="1"/>
          <p:nvPr/>
        </p:nvSpPr>
        <p:spPr>
          <a:xfrm>
            <a:off x="5304225" y="3065100"/>
            <a:ext cx="3485700" cy="1200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6. Longest possible path of a floc through a sedimentation tube</a:t>
            </a:r>
            <a:endParaRPr>
              <a:solidFill>
                <a:srgbClr val="595959"/>
              </a:solidFill>
            </a:endParaRPr>
          </a:p>
        </p:txBody>
      </p:sp>
      <p:pic>
        <p:nvPicPr>
          <p:cNvPr id="161" name="Google Shape;161;p19"/>
          <p:cNvPicPr preferRelativeResize="0"/>
          <p:nvPr/>
        </p:nvPicPr>
        <p:blipFill>
          <a:blip r:embed="rId4">
            <a:alphaModFix/>
          </a:blip>
          <a:stretch>
            <a:fillRect/>
          </a:stretch>
        </p:blipFill>
        <p:spPr>
          <a:xfrm>
            <a:off x="6457713" y="960063"/>
            <a:ext cx="1838325" cy="2105025"/>
          </a:xfrm>
          <a:prstGeom prst="rect">
            <a:avLst/>
          </a:prstGeom>
          <a:noFill/>
          <a:ln>
            <a:noFill/>
          </a:ln>
        </p:spPr>
      </p:pic>
      <p:pic>
        <p:nvPicPr>
          <p:cNvPr id="162" name="Google Shape;162;p19"/>
          <p:cNvPicPr preferRelativeResize="0"/>
          <p:nvPr/>
        </p:nvPicPr>
        <p:blipFill>
          <a:blip r:embed="rId5">
            <a:alphaModFix/>
          </a:blip>
          <a:stretch>
            <a:fillRect/>
          </a:stretch>
        </p:blipFill>
        <p:spPr>
          <a:xfrm>
            <a:off x="251601" y="3830331"/>
            <a:ext cx="2770550" cy="404575"/>
          </a:xfrm>
          <a:prstGeom prst="rect">
            <a:avLst/>
          </a:prstGeom>
          <a:noFill/>
          <a:ln>
            <a:noFill/>
          </a:ln>
        </p:spPr>
      </p:pic>
      <p:pic>
        <p:nvPicPr>
          <p:cNvPr id="163" name="Google Shape;163;p19"/>
          <p:cNvPicPr preferRelativeResize="0"/>
          <p:nvPr/>
        </p:nvPicPr>
        <p:blipFill>
          <a:blip r:embed="rId6">
            <a:alphaModFix/>
          </a:blip>
          <a:stretch>
            <a:fillRect/>
          </a:stretch>
        </p:blipFill>
        <p:spPr>
          <a:xfrm>
            <a:off x="663662" y="4461975"/>
            <a:ext cx="2135488" cy="40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457200" y="205975"/>
            <a:ext cx="6847800" cy="8574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4000">
                <a:solidFill>
                  <a:srgbClr val="0B68FF"/>
                </a:solidFill>
              </a:rPr>
              <a:t>Introducing new plate settlers</a:t>
            </a:r>
            <a:endParaRPr/>
          </a:p>
        </p:txBody>
      </p:sp>
      <p:pic>
        <p:nvPicPr>
          <p:cNvPr id="169" name="Google Shape;169;p20"/>
          <p:cNvPicPr preferRelativeResize="0"/>
          <p:nvPr/>
        </p:nvPicPr>
        <p:blipFill rotWithShape="1">
          <a:blip r:embed="rId3">
            <a:alphaModFix/>
          </a:blip>
          <a:srcRect b="0" l="0" r="0" t="0"/>
          <a:stretch/>
        </p:blipFill>
        <p:spPr>
          <a:xfrm>
            <a:off x="7211250" y="205975"/>
            <a:ext cx="1869625" cy="593200"/>
          </a:xfrm>
          <a:prstGeom prst="rect">
            <a:avLst/>
          </a:prstGeom>
          <a:noFill/>
          <a:ln>
            <a:noFill/>
          </a:ln>
        </p:spPr>
      </p:pic>
      <p:sp>
        <p:nvSpPr>
          <p:cNvPr id="170" name="Google Shape;170;p20"/>
          <p:cNvSpPr txBox="1"/>
          <p:nvPr/>
        </p:nvSpPr>
        <p:spPr>
          <a:xfrm>
            <a:off x="915100" y="1277975"/>
            <a:ext cx="3392100" cy="285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Increasing the area where the flocs can settle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u="sng"/>
              <a:t>Best possible outcome: </a:t>
            </a:r>
            <a:endParaRPr b="1" sz="1800" u="sng"/>
          </a:p>
          <a:p>
            <a:pPr indent="0" lvl="0" marL="457200" rtl="0" algn="l">
              <a:spcBef>
                <a:spcPts val="0"/>
              </a:spcBef>
              <a:spcAft>
                <a:spcPts val="0"/>
              </a:spcAft>
              <a:buNone/>
            </a:pPr>
            <a:r>
              <a:rPr lang="en-US" sz="1800"/>
              <a:t>Archiving a stabilized floc blanket, equal density of flocs throughout the whole blanket. </a:t>
            </a:r>
            <a:r>
              <a:rPr lang="en-US" sz="1800"/>
              <a:t> </a:t>
            </a:r>
            <a:endParaRPr sz="1800"/>
          </a:p>
        </p:txBody>
      </p:sp>
      <p:pic>
        <p:nvPicPr>
          <p:cNvPr id="171" name="Google Shape;171;p20"/>
          <p:cNvPicPr preferRelativeResize="0"/>
          <p:nvPr/>
        </p:nvPicPr>
        <p:blipFill>
          <a:blip r:embed="rId4">
            <a:alphaModFix/>
          </a:blip>
          <a:stretch>
            <a:fillRect/>
          </a:stretch>
        </p:blipFill>
        <p:spPr>
          <a:xfrm>
            <a:off x="5485150" y="1063375"/>
            <a:ext cx="2654650" cy="3539548"/>
          </a:xfrm>
          <a:prstGeom prst="rect">
            <a:avLst/>
          </a:prstGeom>
          <a:noFill/>
          <a:ln>
            <a:noFill/>
          </a:ln>
        </p:spPr>
      </p:pic>
      <p:sp>
        <p:nvSpPr>
          <p:cNvPr id="172" name="Google Shape;172;p20"/>
          <p:cNvSpPr txBox="1"/>
          <p:nvPr/>
        </p:nvSpPr>
        <p:spPr>
          <a:xfrm>
            <a:off x="6295275" y="2145750"/>
            <a:ext cx="1498800" cy="315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1"/>
          <p:cNvPicPr preferRelativeResize="0"/>
          <p:nvPr/>
        </p:nvPicPr>
        <p:blipFill/>
        <p:spPr>
          <a:xfrm>
            <a:off x="7514491" y="45563"/>
            <a:ext cx="718200" cy="718200"/>
          </a:xfrm>
          <a:prstGeom prst="rect">
            <a:avLst/>
          </a:prstGeom>
          <a:solidFill>
            <a:srgbClr val="FFFFFF"/>
          </a:solidFill>
          <a:ln>
            <a:noFill/>
          </a:ln>
        </p:spPr>
      </p:pic>
      <p:sp>
        <p:nvSpPr>
          <p:cNvPr id="178" name="Google Shape;178;p21"/>
          <p:cNvSpPr txBox="1"/>
          <p:nvPr/>
        </p:nvSpPr>
        <p:spPr>
          <a:xfrm>
            <a:off x="108725" y="261825"/>
            <a:ext cx="7094700" cy="5931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Designing and Testing</a:t>
            </a:r>
            <a:endParaRPr b="0" i="0" sz="4000" u="none" cap="none" strike="noStrike">
              <a:solidFill>
                <a:srgbClr val="0B68FF"/>
              </a:solidFill>
              <a:latin typeface="Arial"/>
              <a:ea typeface="Arial"/>
              <a:cs typeface="Arial"/>
              <a:sym typeface="Arial"/>
            </a:endParaRPr>
          </a:p>
        </p:txBody>
      </p:sp>
      <p:sp>
        <p:nvSpPr>
          <p:cNvPr id="179" name="Google Shape;179;p21"/>
          <p:cNvSpPr txBox="1"/>
          <p:nvPr/>
        </p:nvSpPr>
        <p:spPr>
          <a:xfrm>
            <a:off x="4368475" y="4763425"/>
            <a:ext cx="46284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HRS: Plate Settlers</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Symposiums Presentation Spring 2019</a:t>
            </a:r>
            <a:endParaRPr b="1" sz="1000">
              <a:solidFill>
                <a:srgbClr val="7F7F7F"/>
              </a:solidFill>
            </a:endParaRPr>
          </a:p>
        </p:txBody>
      </p:sp>
      <p:pic>
        <p:nvPicPr>
          <p:cNvPr id="180" name="Google Shape;180;p21"/>
          <p:cNvPicPr preferRelativeResize="0"/>
          <p:nvPr/>
        </p:nvPicPr>
        <p:blipFill rotWithShape="1">
          <a:blip r:embed="rId3">
            <a:alphaModFix/>
          </a:blip>
          <a:srcRect b="0" l="0" r="0" t="0"/>
          <a:stretch/>
        </p:blipFill>
        <p:spPr>
          <a:xfrm>
            <a:off x="7203450" y="57325"/>
            <a:ext cx="1869625" cy="593200"/>
          </a:xfrm>
          <a:prstGeom prst="rect">
            <a:avLst/>
          </a:prstGeom>
          <a:noFill/>
          <a:ln>
            <a:noFill/>
          </a:ln>
        </p:spPr>
      </p:pic>
      <p:sp>
        <p:nvSpPr>
          <p:cNvPr id="181" name="Google Shape;181;p21"/>
          <p:cNvSpPr txBox="1"/>
          <p:nvPr/>
        </p:nvSpPr>
        <p:spPr>
          <a:xfrm>
            <a:off x="5682525" y="818700"/>
            <a:ext cx="3079800" cy="272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lang="en-US" sz="1800">
                <a:solidFill>
                  <a:srgbClr val="595959"/>
                </a:solidFill>
              </a:rPr>
              <a:t>Testing without opening the tank</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Module-oriented design</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Minimizing the unwanted effects on flow</a:t>
            </a:r>
            <a:endParaRPr sz="1800">
              <a:solidFill>
                <a:srgbClr val="595959"/>
              </a:solidFill>
            </a:endParaRPr>
          </a:p>
          <a:p>
            <a:pPr indent="-342900" lvl="0" marL="457200" rtl="0" algn="l">
              <a:spcBef>
                <a:spcPts val="0"/>
              </a:spcBef>
              <a:spcAft>
                <a:spcPts val="0"/>
              </a:spcAft>
              <a:buClr>
                <a:srgbClr val="595959"/>
              </a:buClr>
              <a:buSzPts val="1800"/>
              <a:buChar char="●"/>
            </a:pPr>
            <a:r>
              <a:rPr lang="en-US" sz="1800">
                <a:solidFill>
                  <a:srgbClr val="595959"/>
                </a:solidFill>
              </a:rPr>
              <a:t>Proof of concept</a:t>
            </a:r>
            <a:endParaRPr sz="1800">
              <a:solidFill>
                <a:srgbClr val="595959"/>
              </a:solidFill>
            </a:endParaRPr>
          </a:p>
        </p:txBody>
      </p:sp>
      <p:pic>
        <p:nvPicPr>
          <p:cNvPr id="182" name="Google Shape;182;p21"/>
          <p:cNvPicPr preferRelativeResize="0"/>
          <p:nvPr/>
        </p:nvPicPr>
        <p:blipFill>
          <a:blip r:embed="rId4">
            <a:alphaModFix/>
          </a:blip>
          <a:stretch>
            <a:fillRect/>
          </a:stretch>
        </p:blipFill>
        <p:spPr>
          <a:xfrm>
            <a:off x="751408" y="4017739"/>
            <a:ext cx="7864369" cy="718200"/>
          </a:xfrm>
          <a:prstGeom prst="rect">
            <a:avLst/>
          </a:prstGeom>
          <a:noFill/>
          <a:ln>
            <a:noFill/>
          </a:ln>
        </p:spPr>
      </p:pic>
      <p:pic>
        <p:nvPicPr>
          <p:cNvPr id="183" name="Google Shape;183;p21"/>
          <p:cNvPicPr preferRelativeResize="0"/>
          <p:nvPr/>
        </p:nvPicPr>
        <p:blipFill>
          <a:blip r:embed="rId5">
            <a:alphaModFix/>
          </a:blip>
          <a:stretch>
            <a:fillRect/>
          </a:stretch>
        </p:blipFill>
        <p:spPr>
          <a:xfrm>
            <a:off x="152400" y="1007325"/>
            <a:ext cx="2168757" cy="2633491"/>
          </a:xfrm>
          <a:prstGeom prst="rect">
            <a:avLst/>
          </a:prstGeom>
          <a:noFill/>
          <a:ln>
            <a:noFill/>
          </a:ln>
        </p:spPr>
      </p:pic>
      <p:pic>
        <p:nvPicPr>
          <p:cNvPr id="184" name="Google Shape;184;p21"/>
          <p:cNvPicPr preferRelativeResize="0"/>
          <p:nvPr/>
        </p:nvPicPr>
        <p:blipFill>
          <a:blip r:embed="rId6">
            <a:alphaModFix/>
          </a:blip>
          <a:stretch>
            <a:fillRect/>
          </a:stretch>
        </p:blipFill>
        <p:spPr>
          <a:xfrm>
            <a:off x="2921020" y="953650"/>
            <a:ext cx="2161635" cy="2633489"/>
          </a:xfrm>
          <a:prstGeom prst="rect">
            <a:avLst/>
          </a:prstGeom>
          <a:noFill/>
          <a:ln>
            <a:noFill/>
          </a:ln>
        </p:spPr>
      </p:pic>
      <p:sp>
        <p:nvSpPr>
          <p:cNvPr id="185" name="Google Shape;185;p21"/>
          <p:cNvSpPr txBox="1"/>
          <p:nvPr/>
        </p:nvSpPr>
        <p:spPr>
          <a:xfrm>
            <a:off x="-12" y="3541200"/>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6: Top Isometric</a:t>
            </a:r>
            <a:endParaRPr>
              <a:solidFill>
                <a:srgbClr val="595959"/>
              </a:solidFill>
            </a:endParaRPr>
          </a:p>
          <a:p>
            <a:pPr indent="0" lvl="0" marL="0" marR="0" rtl="0" algn="l">
              <a:lnSpc>
                <a:spcPct val="90000"/>
              </a:lnSpc>
              <a:spcBef>
                <a:spcPts val="0"/>
              </a:spcBef>
              <a:spcAft>
                <a:spcPts val="0"/>
              </a:spcAft>
              <a:buNone/>
            </a:pPr>
            <a:r>
              <a:rPr lang="en-US">
                <a:solidFill>
                  <a:srgbClr val="595959"/>
                </a:solidFill>
              </a:rPr>
              <a:t>View of Model</a:t>
            </a:r>
            <a:endParaRPr>
              <a:solidFill>
                <a:srgbClr val="595959"/>
              </a:solidFill>
            </a:endParaRPr>
          </a:p>
        </p:txBody>
      </p:sp>
      <p:sp>
        <p:nvSpPr>
          <p:cNvPr id="186" name="Google Shape;186;p21"/>
          <p:cNvSpPr txBox="1"/>
          <p:nvPr/>
        </p:nvSpPr>
        <p:spPr>
          <a:xfrm>
            <a:off x="3274551" y="3640825"/>
            <a:ext cx="35118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7: Bottom Isometric</a:t>
            </a:r>
            <a:endParaRPr>
              <a:solidFill>
                <a:srgbClr val="595959"/>
              </a:solidFill>
            </a:endParaRPr>
          </a:p>
          <a:p>
            <a:pPr indent="0" lvl="0" marL="0" marR="0" rtl="0" algn="l">
              <a:lnSpc>
                <a:spcPct val="90000"/>
              </a:lnSpc>
              <a:spcBef>
                <a:spcPts val="0"/>
              </a:spcBef>
              <a:spcAft>
                <a:spcPts val="0"/>
              </a:spcAft>
              <a:buNone/>
            </a:pPr>
            <a:r>
              <a:rPr lang="en-US">
                <a:solidFill>
                  <a:srgbClr val="595959"/>
                </a:solidFill>
              </a:rPr>
              <a:t>View of Model</a:t>
            </a:r>
            <a:endParaRPr>
              <a:solidFill>
                <a:srgbClr val="595959"/>
              </a:solidFill>
            </a:endParaRPr>
          </a:p>
        </p:txBody>
      </p:sp>
      <p:sp>
        <p:nvSpPr>
          <p:cNvPr id="187" name="Google Shape;187;p21"/>
          <p:cNvSpPr txBox="1"/>
          <p:nvPr/>
        </p:nvSpPr>
        <p:spPr>
          <a:xfrm>
            <a:off x="843038" y="4629775"/>
            <a:ext cx="3376500" cy="5136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a:solidFill>
                  <a:srgbClr val="595959"/>
                </a:solidFill>
              </a:rPr>
              <a:t>Figure 8: Bottom View of Model</a:t>
            </a:r>
            <a:endParaRPr>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